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3"/>
  </p:notesMasterIdLst>
  <p:sldIdLst>
    <p:sldId id="340" r:id="rId2"/>
    <p:sldId id="349" r:id="rId3"/>
    <p:sldId id="257" r:id="rId4"/>
    <p:sldId id="258" r:id="rId5"/>
    <p:sldId id="259" r:id="rId6"/>
    <p:sldId id="350" r:id="rId7"/>
    <p:sldId id="351" r:id="rId8"/>
    <p:sldId id="352" r:id="rId9"/>
    <p:sldId id="260" r:id="rId10"/>
    <p:sldId id="261" r:id="rId11"/>
    <p:sldId id="266" r:id="rId12"/>
    <p:sldId id="262" r:id="rId13"/>
    <p:sldId id="263" r:id="rId14"/>
    <p:sldId id="264" r:id="rId15"/>
    <p:sldId id="265" r:id="rId16"/>
    <p:sldId id="267" r:id="rId17"/>
    <p:sldId id="268" r:id="rId18"/>
    <p:sldId id="269" r:id="rId19"/>
    <p:sldId id="272" r:id="rId20"/>
    <p:sldId id="271" r:id="rId21"/>
    <p:sldId id="274" r:id="rId22"/>
    <p:sldId id="275" r:id="rId23"/>
    <p:sldId id="276" r:id="rId24"/>
    <p:sldId id="277" r:id="rId25"/>
    <p:sldId id="353" r:id="rId26"/>
    <p:sldId id="281" r:id="rId27"/>
    <p:sldId id="282" r:id="rId28"/>
    <p:sldId id="283" r:id="rId29"/>
    <p:sldId id="284" r:id="rId30"/>
    <p:sldId id="285" r:id="rId31"/>
    <p:sldId id="286" r:id="rId32"/>
  </p:sldIdLst>
  <p:sldSz cx="12192000" cy="6858000"/>
  <p:notesSz cx="12192000" cy="6858000"/>
  <p:embeddedFontLst>
    <p:embeddedFont>
      <p:font typeface="Arial Narrow" panose="020B0606020202030204" pitchFamily="34" charset="0"/>
      <p:regular r:id="rId34"/>
      <p:bold r:id="rId35"/>
      <p:italic r:id="rId36"/>
      <p:boldItalic r:id="rId37"/>
    </p:embeddedFont>
    <p:embeddedFont>
      <p:font typeface="Meiryo UI" panose="020B0604030504040204" pitchFamily="34" charset="-128"/>
      <p:regular r:id="rId38"/>
      <p:bold r:id="rId39"/>
      <p:italic r:id="rId40"/>
      <p:boldItalic r:id="rId41"/>
    </p:embeddedFont>
    <p:embeddedFont>
      <p:font typeface="Noto Sans Symbols" panose="020B0604020202020204" charset="0"/>
      <p:regular r:id="rId42"/>
      <p:bold r:id="rId43"/>
    </p:embeddedFont>
    <p:embeddedFont>
      <p:font typeface="Segoe UI Black" panose="020B0A02040204020203" pitchFamily="34" charset="0"/>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EF7B59-5176-4CE3-BE6E-34349D55C5ED}">
  <a:tblStyle styleId="{41EF7B59-5176-4CE3-BE6E-34349D55C5ED}"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4EBD8C-79E1-4792-92A7-47DAB8C4716C}"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48E6F2E-E9F9-4673-9A96-DC5C5BC1D659}"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38" y="24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9617c1012d_0_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29617c1012d_0_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1488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3579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19c420c0e13_0_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g19c420c0e13_0_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9c420c0e13_0_6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g19c420c0e13_0_6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9c420c0e13_0_9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g19c420c0e13_0_9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9c420c0e13_0_10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19c420c0e13_0_10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9c420c0e13_0_1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g19c420c0e13_0_1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9c420c0e13_0_15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g19c420c0e13_0_15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9c420c0e13_0_17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g19c420c0e13_0_17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9c420c0e13_0_18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19c420c0e13_0_18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9c420c0e13_0_19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19c420c0e13_0_19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9c420c0e13_0_20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g19c420c0e13_0_20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9c420c0e13_0_6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g19c420c0e13_0_6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871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51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70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171094" y="241173"/>
            <a:ext cx="8168640" cy="4521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461733" y="1854961"/>
            <a:ext cx="11220450" cy="438467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7"/>
        <p:cNvGrpSpPr/>
        <p:nvPr/>
      </p:nvGrpSpPr>
      <p:grpSpPr>
        <a:xfrm>
          <a:off x="0" y="0"/>
          <a:ext cx="0" cy="0"/>
          <a:chOff x="0" y="0"/>
          <a:chExt cx="0" cy="0"/>
        </a:xfrm>
      </p:grpSpPr>
      <p:sp>
        <p:nvSpPr>
          <p:cNvPr id="18" name="Google Shape;18;p3"/>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404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9" name="Google Shape;19;p3"/>
          <p:cNvSpPr txBox="1">
            <a:spLocks noGrp="1"/>
          </p:cNvSpPr>
          <p:nvPr>
            <p:ph type="title"/>
          </p:nvPr>
        </p:nvSpPr>
        <p:spPr>
          <a:xfrm>
            <a:off x="171094" y="241173"/>
            <a:ext cx="8168640" cy="4521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
        <p:cNvGrpSpPr/>
        <p:nvPr/>
      </p:nvGrpSpPr>
      <p:grpSpPr>
        <a:xfrm>
          <a:off x="0" y="0"/>
          <a:ext cx="0" cy="0"/>
          <a:chOff x="0" y="0"/>
          <a:chExt cx="0" cy="0"/>
        </a:xfrm>
      </p:grpSpPr>
      <p:sp>
        <p:nvSpPr>
          <p:cNvPr id="24" name="Google Shape;24;p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71094" y="241173"/>
            <a:ext cx="8168640" cy="4521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6"/>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6EE465F-10A2-2558-8C40-854A01781FB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023D931E-47C4-683D-5F5F-08298A4974E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972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41D6D2-5C28-FCF0-D87D-41AF4598ADA9}"/>
              </a:ext>
            </a:extLst>
          </p:cNvPr>
          <p:cNvGrpSpPr/>
          <p:nvPr userDrawn="1"/>
        </p:nvGrpSpPr>
        <p:grpSpPr>
          <a:xfrm>
            <a:off x="0" y="0"/>
            <a:ext cx="12192000" cy="735214"/>
            <a:chOff x="0" y="0"/>
            <a:chExt cx="12192000" cy="735214"/>
          </a:xfrm>
        </p:grpSpPr>
        <p:pic>
          <p:nvPicPr>
            <p:cNvPr id="8" name="object 2">
              <a:extLst>
                <a:ext uri="{FF2B5EF4-FFF2-40B4-BE49-F238E27FC236}">
                  <a16:creationId xmlns:a16="http://schemas.microsoft.com/office/drawing/2014/main" id="{5994CC89-7CEA-4FEC-6750-E75E544EA6DF}"/>
                </a:ext>
              </a:extLst>
            </p:cNvPr>
            <p:cNvPicPr/>
            <p:nvPr/>
          </p:nvPicPr>
          <p:blipFill>
            <a:blip r:embed="rId2" cstate="print"/>
            <a:stretch>
              <a:fillRect/>
            </a:stretch>
          </p:blipFill>
          <p:spPr>
            <a:xfrm>
              <a:off x="0" y="3757"/>
              <a:ext cx="12192000" cy="727700"/>
            </a:xfrm>
            <a:prstGeom prst="rect">
              <a:avLst/>
            </a:prstGeom>
          </p:spPr>
        </p:pic>
        <p:sp>
          <p:nvSpPr>
            <p:cNvPr id="9" name="TextBox 8">
              <a:extLst>
                <a:ext uri="{FF2B5EF4-FFF2-40B4-BE49-F238E27FC236}">
                  <a16:creationId xmlns:a16="http://schemas.microsoft.com/office/drawing/2014/main" id="{20588883-CE31-193C-6FE2-847AF923FE69}"/>
                </a:ext>
              </a:extLst>
            </p:cNvPr>
            <p:cNvSpPr txBox="1"/>
            <p:nvPr/>
          </p:nvSpPr>
          <p:spPr>
            <a:xfrm>
              <a:off x="0" y="0"/>
              <a:ext cx="12192000" cy="735214"/>
            </a:xfrm>
            <a:prstGeom prst="rect">
              <a:avLst/>
            </a:prstGeom>
            <a:noFill/>
          </p:spPr>
          <p:txBody>
            <a:bodyPr wrap="square" rtlCol="0">
              <a:spAutoFit/>
            </a:bodyPr>
            <a:lstStyle/>
            <a:p>
              <a:r>
                <a:rPr kumimoji="0" lang="en-US" sz="4000" b="0" i="0" u="none" strike="noStrike" kern="0" cap="none" spc="-10" normalizeH="0" baseline="0" noProof="0" dirty="0">
                  <a:ln>
                    <a:noFill/>
                  </a:ln>
                  <a:solidFill>
                    <a:srgbClr val="FFFFFF"/>
                  </a:solidFill>
                  <a:effectLst/>
                  <a:uLnTx/>
                  <a:uFillTx/>
                  <a:latin typeface="Carlito"/>
                  <a:ea typeface="+mj-ea"/>
                </a:rPr>
                <a:t> </a:t>
              </a:r>
              <a:endParaRPr lang="en-US" dirty="0"/>
            </a:p>
          </p:txBody>
        </p:sp>
      </p:grpSp>
      <p:cxnSp>
        <p:nvCxnSpPr>
          <p:cNvPr id="10" name="Straight Connector 9">
            <a:extLst>
              <a:ext uri="{FF2B5EF4-FFF2-40B4-BE49-F238E27FC236}">
                <a16:creationId xmlns:a16="http://schemas.microsoft.com/office/drawing/2014/main" id="{010F09CE-65B7-ADDC-CD6E-C8E51BB52E4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ECC7DDA5-8CF0-4A04-A7E4-E61ED6F5843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
        <p:nvSpPr>
          <p:cNvPr id="13" name="Holder 2">
            <a:extLst>
              <a:ext uri="{FF2B5EF4-FFF2-40B4-BE49-F238E27FC236}">
                <a16:creationId xmlns:a16="http://schemas.microsoft.com/office/drawing/2014/main" id="{400EE181-5351-151C-BA3B-7E7924B178E5}"/>
              </a:ext>
            </a:extLst>
          </p:cNvPr>
          <p:cNvSpPr>
            <a:spLocks noGrp="1"/>
          </p:cNvSpPr>
          <p:nvPr>
            <p:ph type="title" hasCustomPrompt="1"/>
          </p:nvPr>
        </p:nvSpPr>
        <p:spPr>
          <a:xfrm>
            <a:off x="228600" y="59830"/>
            <a:ext cx="11963400" cy="615553"/>
          </a:xfrm>
        </p:spPr>
        <p:txBody>
          <a:bodyPr lIns="0" tIns="0" rIns="0" bIns="0"/>
          <a:lstStyle>
            <a:lvl1pPr>
              <a:defRPr sz="4000" b="0" i="0">
                <a:solidFill>
                  <a:schemeClr val="bg1"/>
                </a:solidFill>
                <a:latin typeface="Carlito"/>
                <a:cs typeface="Carlito"/>
              </a:defRPr>
            </a:lvl1pPr>
          </a:lstStyle>
          <a:p>
            <a:r>
              <a:rPr lang="en-US" dirty="0"/>
              <a:t>Add Title</a:t>
            </a:r>
            <a:endParaRPr dirty="0"/>
          </a:p>
        </p:txBody>
      </p:sp>
    </p:spTree>
    <p:extLst>
      <p:ext uri="{BB962C8B-B14F-4D97-AF65-F5344CB8AC3E}">
        <p14:creationId xmlns:p14="http://schemas.microsoft.com/office/powerpoint/2010/main" val="1433271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1094" y="241173"/>
            <a:ext cx="8168640" cy="45212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61733" y="1854961"/>
            <a:ext cx="11220450" cy="438467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rdrr.io/r/base/library.html" TargetMode="External"/><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rdrr.io/pkg/shiny/man/shinyApp.html" TargetMode="External"/><Relationship Id="rId5" Type="http://schemas.openxmlformats.org/officeDocument/2006/relationships/hyperlink" Target="https://rdrr.io/pkg/shiny/man/fluidPage.html" TargetMode="External"/><Relationship Id="rId4" Type="http://schemas.openxmlformats.org/officeDocument/2006/relationships/hyperlink" Target="https://shiny.rstudio.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hyperlink" Target="https://michaeldupin.shinyapps.io/In_class_test/"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127.0.0.1:6504"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mastering-shiny.org/" TargetMode="External"/><Relationship Id="rId7" Type="http://schemas.openxmlformats.org/officeDocument/2006/relationships/hyperlink" Target="https://rstudio.github.io/flexdashboard/articles/examples.html"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pkgs.rstudio.com/flexdashboard/" TargetMode="External"/><Relationship Id="rId5" Type="http://schemas.openxmlformats.org/officeDocument/2006/relationships/hyperlink" Target="https://rstudio.github.io/shinydashboard/index.html" TargetMode="External"/><Relationship Id="rId4" Type="http://schemas.openxmlformats.org/officeDocument/2006/relationships/hyperlink" Target="https://shiny.rstudio.com/galler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Visualization Images - Free Download on Freepik">
            <a:extLst>
              <a:ext uri="{FF2B5EF4-FFF2-40B4-BE49-F238E27FC236}">
                <a16:creationId xmlns:a16="http://schemas.microsoft.com/office/drawing/2014/main" id="{CA159194-6906-3E9B-CC7E-545138AC9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2" y="0"/>
            <a:ext cx="12344401" cy="68464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675749C-17F1-7E91-A575-9227FCA51823}"/>
              </a:ext>
            </a:extLst>
          </p:cNvPr>
          <p:cNvSpPr/>
          <p:nvPr/>
        </p:nvSpPr>
        <p:spPr>
          <a:xfrm>
            <a:off x="-152400" y="0"/>
            <a:ext cx="12344400" cy="6858000"/>
          </a:xfrm>
          <a:prstGeom prst="rect">
            <a:avLst/>
          </a:prstGeom>
          <a:solidFill>
            <a:srgbClr val="003768">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8C8A88"/>
              </a:solidFill>
            </a:endParaRPr>
          </a:p>
        </p:txBody>
      </p:sp>
      <p:sp>
        <p:nvSpPr>
          <p:cNvPr id="3" name="TextBox 2">
            <a:extLst>
              <a:ext uri="{FF2B5EF4-FFF2-40B4-BE49-F238E27FC236}">
                <a16:creationId xmlns:a16="http://schemas.microsoft.com/office/drawing/2014/main" id="{0ED1DD11-1443-DB76-8FF9-659A6F15AA43}"/>
              </a:ext>
            </a:extLst>
          </p:cNvPr>
          <p:cNvSpPr txBox="1"/>
          <p:nvPr/>
        </p:nvSpPr>
        <p:spPr>
          <a:xfrm>
            <a:off x="2590800" y="381000"/>
            <a:ext cx="6096000" cy="1107996"/>
          </a:xfrm>
          <a:prstGeom prst="rect">
            <a:avLst/>
          </a:prstGeom>
          <a:noFill/>
        </p:spPr>
        <p:txBody>
          <a:bodyPr wrap="square">
            <a:spAutoFit/>
          </a:bodyPr>
          <a:lstStyle/>
          <a:p>
            <a:r>
              <a:rPr lang="en-US" sz="6600" b="1" i="0" dirty="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rPr>
              <a:t>DSA5400</a:t>
            </a:r>
            <a:endParaRPr lang="en-US" sz="6600" dirty="0">
              <a:solidFill>
                <a:schemeClr val="bg1"/>
              </a:solidFill>
              <a:latin typeface="Segoe UI Black" panose="020B0A02040204020203" pitchFamily="34" charset="0"/>
              <a:ea typeface="Segoe UI Black" panose="020B0A02040204020203" pitchFamily="34" charset="0"/>
              <a:cs typeface="Leelawadee" panose="020B0502040204020203" pitchFamily="34" charset="-34"/>
            </a:endParaRPr>
          </a:p>
        </p:txBody>
      </p:sp>
      <p:sp>
        <p:nvSpPr>
          <p:cNvPr id="6" name="TextBox 5">
            <a:extLst>
              <a:ext uri="{FF2B5EF4-FFF2-40B4-BE49-F238E27FC236}">
                <a16:creationId xmlns:a16="http://schemas.microsoft.com/office/drawing/2014/main" id="{D32B5CB9-66D3-A175-3587-FF23F9716912}"/>
              </a:ext>
            </a:extLst>
          </p:cNvPr>
          <p:cNvSpPr txBox="1"/>
          <p:nvPr/>
        </p:nvSpPr>
        <p:spPr>
          <a:xfrm>
            <a:off x="2554705" y="1509534"/>
            <a:ext cx="9448800" cy="923330"/>
          </a:xfrm>
          <a:prstGeom prst="rect">
            <a:avLst/>
          </a:prstGeom>
          <a:noFill/>
        </p:spPr>
        <p:txBody>
          <a:bodyPr wrap="square">
            <a:spAutoFit/>
          </a:bodyPr>
          <a:lstStyle>
            <a:defPPr>
              <a:defRPr kern="0"/>
            </a:defPPr>
            <a:lvl1pPr>
              <a:defRPr sz="8000" b="1" i="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defRPr>
            </a:lvl1pPr>
          </a:lstStyle>
          <a:p>
            <a:r>
              <a:rPr lang="en-US" sz="5400" dirty="0"/>
              <a:t>Visual Data Exploration</a:t>
            </a:r>
          </a:p>
        </p:txBody>
      </p:sp>
      <p:pic>
        <p:nvPicPr>
          <p:cNvPr id="19" name="Slide">
            <a:extLst>
              <a:ext uri="{FF2B5EF4-FFF2-40B4-BE49-F238E27FC236}">
                <a16:creationId xmlns:a16="http://schemas.microsoft.com/office/drawing/2014/main" id="{571855EC-D0F0-2175-3072-5308B9DD4B9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4640" r="78304"/>
          <a:stretch/>
        </p:blipFill>
        <p:spPr>
          <a:xfrm>
            <a:off x="-152404" y="208509"/>
            <a:ext cx="1900314" cy="4698087"/>
          </a:xfrm>
          <a:prstGeom prst="rect">
            <a:avLst/>
          </a:prstGeom>
        </p:spPr>
      </p:pic>
      <p:sp>
        <p:nvSpPr>
          <p:cNvPr id="20" name="TextBox 19">
            <a:extLst>
              <a:ext uri="{FF2B5EF4-FFF2-40B4-BE49-F238E27FC236}">
                <a16:creationId xmlns:a16="http://schemas.microsoft.com/office/drawing/2014/main" id="{FB8DE0C5-3256-0635-E0A7-9AFEFE665795}"/>
              </a:ext>
            </a:extLst>
          </p:cNvPr>
          <p:cNvSpPr txBox="1"/>
          <p:nvPr/>
        </p:nvSpPr>
        <p:spPr>
          <a:xfrm>
            <a:off x="152400" y="6143833"/>
            <a:ext cx="7010400" cy="584775"/>
          </a:xfrm>
          <a:prstGeom prst="rect">
            <a:avLst/>
          </a:prstGeom>
          <a:no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3200" spc="600" dirty="0">
                <a:solidFill>
                  <a:srgbClr val="FEDE05"/>
                </a:solidFill>
                <a:latin typeface="Meiryo UI" panose="020B0400000000000000" pitchFamily="34" charset="-128"/>
                <a:ea typeface="Meiryo UI" panose="020B0400000000000000" pitchFamily="34" charset="-128"/>
              </a:rPr>
              <a:t>Michael Dupin, Ph.D.</a:t>
            </a:r>
          </a:p>
        </p:txBody>
      </p:sp>
      <p:grpSp>
        <p:nvGrpSpPr>
          <p:cNvPr id="25" name="Group 24">
            <a:extLst>
              <a:ext uri="{FF2B5EF4-FFF2-40B4-BE49-F238E27FC236}">
                <a16:creationId xmlns:a16="http://schemas.microsoft.com/office/drawing/2014/main" id="{D62B1F23-9A5A-0538-9DF4-B872550A47C7}"/>
              </a:ext>
            </a:extLst>
          </p:cNvPr>
          <p:cNvGrpSpPr/>
          <p:nvPr/>
        </p:nvGrpSpPr>
        <p:grpSpPr>
          <a:xfrm>
            <a:off x="797758" y="5141419"/>
            <a:ext cx="10749134" cy="646331"/>
            <a:chOff x="2976486" y="4436360"/>
            <a:chExt cx="7467600" cy="646331"/>
          </a:xfrm>
        </p:grpSpPr>
        <p:sp>
          <p:nvSpPr>
            <p:cNvPr id="13" name="TextBox 12">
              <a:extLst>
                <a:ext uri="{FF2B5EF4-FFF2-40B4-BE49-F238E27FC236}">
                  <a16:creationId xmlns:a16="http://schemas.microsoft.com/office/drawing/2014/main" id="{33F1158F-349A-A79B-23AB-E39A5D530A7C}"/>
                </a:ext>
              </a:extLst>
            </p:cNvPr>
            <p:cNvSpPr txBox="1"/>
            <p:nvPr/>
          </p:nvSpPr>
          <p:spPr>
            <a:xfrm>
              <a:off x="3679533" y="4436360"/>
              <a:ext cx="6127068"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a:solidFill>
                    <a:srgbClr val="FEDE05"/>
                  </a:solidFill>
                  <a:latin typeface="Segoe UI Black" panose="020B0A02040204020203" pitchFamily="34" charset="0"/>
                  <a:ea typeface="Segoe UI Black" panose="020B0A02040204020203" pitchFamily="34" charset="0"/>
                </a:rPr>
                <a:t>Module 5: Segmentation and R Shiny</a:t>
              </a:r>
            </a:p>
          </p:txBody>
        </p:sp>
        <p:cxnSp>
          <p:nvCxnSpPr>
            <p:cNvPr id="22" name="Straight Connector 21">
              <a:extLst>
                <a:ext uri="{FF2B5EF4-FFF2-40B4-BE49-F238E27FC236}">
                  <a16:creationId xmlns:a16="http://schemas.microsoft.com/office/drawing/2014/main" id="{ED9B9E77-1E8A-9E39-404E-74D670B1F69B}"/>
                </a:ext>
              </a:extLst>
            </p:cNvPr>
            <p:cNvCxnSpPr>
              <a:cxnSpLocks/>
            </p:cNvCxnSpPr>
            <p:nvPr/>
          </p:nvCxnSpPr>
          <p:spPr>
            <a:xfrm flipH="1">
              <a:off x="2976486" y="4797623"/>
              <a:ext cx="489385"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08548-D8C0-BAE8-35E2-1C79DDA8B9E3}"/>
                </a:ext>
              </a:extLst>
            </p:cNvPr>
            <p:cNvCxnSpPr>
              <a:cxnSpLocks/>
            </p:cNvCxnSpPr>
            <p:nvPr/>
          </p:nvCxnSpPr>
          <p:spPr>
            <a:xfrm flipH="1">
              <a:off x="9904810" y="4797623"/>
              <a:ext cx="539276"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EFA9C34-6C1B-C4D3-6220-5A123A176B82}"/>
              </a:ext>
            </a:extLst>
          </p:cNvPr>
          <p:cNvSpPr/>
          <p:nvPr/>
        </p:nvSpPr>
        <p:spPr>
          <a:xfrm>
            <a:off x="1219200" y="1066800"/>
            <a:ext cx="67733" cy="381000"/>
          </a:xfrm>
          <a:prstGeom prst="rect">
            <a:avLst/>
          </a:prstGeom>
          <a:solidFill>
            <a:srgbClr val="0037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245F50-2211-80EA-1726-4049EB000708}"/>
              </a:ext>
            </a:extLst>
          </p:cNvPr>
          <p:cNvSpPr/>
          <p:nvPr/>
        </p:nvSpPr>
        <p:spPr>
          <a:xfrm>
            <a:off x="1286933" y="1062952"/>
            <a:ext cx="160867" cy="245533"/>
          </a:xfrm>
          <a:prstGeom prst="rect">
            <a:avLst/>
          </a:prstGeom>
          <a:solidFill>
            <a:srgbClr val="FFD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8C4B42E-B69A-D3A0-1A56-A73405B1E6E8}"/>
              </a:ext>
            </a:extLst>
          </p:cNvPr>
          <p:cNvPicPr>
            <a:picLocks noChangeAspect="1"/>
          </p:cNvPicPr>
          <p:nvPr/>
        </p:nvPicPr>
        <p:blipFill rotWithShape="1">
          <a:blip r:embed="rId5"/>
          <a:srcRect l="11239" t="52762" b="-1"/>
          <a:stretch/>
        </p:blipFill>
        <p:spPr>
          <a:xfrm>
            <a:off x="152400" y="2613664"/>
            <a:ext cx="2587648" cy="2346955"/>
          </a:xfrm>
          <a:prstGeom prst="triangle">
            <a:avLst>
              <a:gd name="adj" fmla="val 77968"/>
            </a:avLst>
          </a:prstGeom>
        </p:spPr>
      </p:pic>
    </p:spTree>
    <p:extLst>
      <p:ext uri="{BB962C8B-B14F-4D97-AF65-F5344CB8AC3E}">
        <p14:creationId xmlns:p14="http://schemas.microsoft.com/office/powerpoint/2010/main" val="43290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3"/>
          <p:cNvGrpSpPr/>
          <p:nvPr/>
        </p:nvGrpSpPr>
        <p:grpSpPr>
          <a:xfrm>
            <a:off x="487402" y="896086"/>
            <a:ext cx="6342961" cy="5459954"/>
            <a:chOff x="934212" y="1242060"/>
            <a:chExt cx="5161915" cy="5029200"/>
          </a:xfrm>
        </p:grpSpPr>
        <p:sp>
          <p:nvSpPr>
            <p:cNvPr id="93" name="Google Shape;93;p13"/>
            <p:cNvSpPr/>
            <p:nvPr/>
          </p:nvSpPr>
          <p:spPr>
            <a:xfrm>
              <a:off x="934212" y="1242060"/>
              <a:ext cx="5161915" cy="5029200"/>
            </a:xfrm>
            <a:custGeom>
              <a:avLst/>
              <a:gdLst/>
              <a:ahLst/>
              <a:cxnLst/>
              <a:rect l="l" t="t" r="r" b="b"/>
              <a:pathLst>
                <a:path w="5161915" h="5029200" extrusionOk="0">
                  <a:moveTo>
                    <a:pt x="5161788" y="0"/>
                  </a:moveTo>
                  <a:lnTo>
                    <a:pt x="0" y="0"/>
                  </a:lnTo>
                  <a:lnTo>
                    <a:pt x="0" y="5029200"/>
                  </a:lnTo>
                  <a:lnTo>
                    <a:pt x="5161788" y="5029200"/>
                  </a:lnTo>
                  <a:lnTo>
                    <a:pt x="5161788"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 name="Google Shape;94;p13"/>
            <p:cNvSpPr/>
            <p:nvPr/>
          </p:nvSpPr>
          <p:spPr>
            <a:xfrm>
              <a:off x="934212" y="1242060"/>
              <a:ext cx="5161915" cy="5029200"/>
            </a:xfrm>
            <a:custGeom>
              <a:avLst/>
              <a:gdLst/>
              <a:ahLst/>
              <a:cxnLst/>
              <a:rect l="l" t="t" r="r" b="b"/>
              <a:pathLst>
                <a:path w="5161915" h="5029200" extrusionOk="0">
                  <a:moveTo>
                    <a:pt x="0" y="5029200"/>
                  </a:moveTo>
                  <a:lnTo>
                    <a:pt x="5161788" y="5029200"/>
                  </a:lnTo>
                  <a:lnTo>
                    <a:pt x="5161788" y="0"/>
                  </a:lnTo>
                  <a:lnTo>
                    <a:pt x="0" y="0"/>
                  </a:lnTo>
                  <a:lnTo>
                    <a:pt x="0" y="5029200"/>
                  </a:lnTo>
                  <a:close/>
                </a:path>
              </a:pathLst>
            </a:custGeom>
            <a:noFill/>
            <a:ln w="9525" cap="flat" cmpd="sng">
              <a:solidFill>
                <a:srgbClr val="41336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95" name="Google Shape;95;p13"/>
          <p:cNvSpPr txBox="1"/>
          <p:nvPr/>
        </p:nvSpPr>
        <p:spPr>
          <a:xfrm>
            <a:off x="228601" y="65530"/>
            <a:ext cx="7371876" cy="57354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RPr/>
            </a:defPPr>
            <a:lvl1pPr marL="0" indent="0">
              <a:lnSpc>
                <a:spcPct val="114107"/>
              </a:lnSpc>
              <a:buSzPts val="1400"/>
              <a:buNone/>
              <a:defRPr sz="3200">
                <a:solidFill>
                  <a:schemeClr val="bg1"/>
                </a:solidFill>
                <a:latin typeface="Calibri"/>
                <a:ea typeface="Calibri"/>
                <a:cs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What Is (Marketing) Segmentation?</a:t>
            </a:r>
            <a:endParaRPr dirty="0"/>
          </a:p>
        </p:txBody>
      </p:sp>
      <p:pic>
        <p:nvPicPr>
          <p:cNvPr id="96" name="Google Shape;96;p13"/>
          <p:cNvPicPr preferRelativeResize="0"/>
          <p:nvPr/>
        </p:nvPicPr>
        <p:blipFill rotWithShape="1">
          <a:blip r:embed="rId3">
            <a:alphaModFix/>
          </a:blip>
          <a:srcRect/>
          <a:stretch/>
        </p:blipFill>
        <p:spPr>
          <a:xfrm>
            <a:off x="7755953" y="1032811"/>
            <a:ext cx="3585237" cy="5236421"/>
          </a:xfrm>
          <a:prstGeom prst="rect">
            <a:avLst/>
          </a:prstGeom>
          <a:noFill/>
          <a:ln>
            <a:noFill/>
          </a:ln>
        </p:spPr>
      </p:pic>
      <p:sp>
        <p:nvSpPr>
          <p:cNvPr id="4" name="TextBox 3">
            <a:extLst>
              <a:ext uri="{FF2B5EF4-FFF2-40B4-BE49-F238E27FC236}">
                <a16:creationId xmlns:a16="http://schemas.microsoft.com/office/drawing/2014/main" id="{888E6B2F-A22B-60F3-790B-BAEAC0B61EEB}"/>
              </a:ext>
            </a:extLst>
          </p:cNvPr>
          <p:cNvSpPr txBox="1"/>
          <p:nvPr/>
        </p:nvSpPr>
        <p:spPr>
          <a:xfrm>
            <a:off x="228600" y="948698"/>
            <a:ext cx="6955031" cy="954107"/>
          </a:xfrm>
          <a:prstGeom prst="rect">
            <a:avLst/>
          </a:prstGeom>
          <a:noFill/>
        </p:spPr>
        <p:txBody>
          <a:bodyPr wrap="square">
            <a:spAutoFit/>
          </a:bodyPr>
          <a:lstStyle/>
          <a:p>
            <a:pPr marL="495300" marR="573405" lvl="0" indent="-1905" algn="l" rtl="0">
              <a:lnSpc>
                <a:spcPct val="100000"/>
              </a:lnSpc>
              <a:spcBef>
                <a:spcPts val="5"/>
              </a:spcBef>
              <a:spcAft>
                <a:spcPts val="0"/>
              </a:spcAft>
              <a:buNone/>
            </a:pPr>
            <a:r>
              <a:rPr lang="en-US" sz="1400" b="1" dirty="0">
                <a:solidFill>
                  <a:schemeClr val="tx1"/>
                </a:solidFill>
                <a:latin typeface="Calibri"/>
                <a:ea typeface="Calibri"/>
                <a:cs typeface="Calibri"/>
                <a:sym typeface="Calibri"/>
              </a:rPr>
              <a:t>Segmentation </a:t>
            </a:r>
            <a:r>
              <a:rPr lang="en-US" sz="1400" dirty="0">
                <a:solidFill>
                  <a:schemeClr val="tx1"/>
                </a:solidFill>
                <a:latin typeface="Calibri"/>
                <a:ea typeface="Calibri"/>
                <a:cs typeface="Calibri"/>
                <a:sym typeface="Calibri"/>
              </a:rPr>
              <a:t>is the analytic activity of dividing a heterogeneous customer or prospect base into homogeneous groups against which differentiated - and more relevant and impactful - marketing strategies and tactics can be developed and deployed to increase revenue, profitability, and market share</a:t>
            </a:r>
          </a:p>
        </p:txBody>
      </p:sp>
      <p:sp>
        <p:nvSpPr>
          <p:cNvPr id="5" name="TextBox 4">
            <a:extLst>
              <a:ext uri="{FF2B5EF4-FFF2-40B4-BE49-F238E27FC236}">
                <a16:creationId xmlns:a16="http://schemas.microsoft.com/office/drawing/2014/main" id="{0115E35F-9F9F-B5C4-F1E6-AA310E7D5FFF}"/>
              </a:ext>
            </a:extLst>
          </p:cNvPr>
          <p:cNvSpPr txBox="1"/>
          <p:nvPr/>
        </p:nvSpPr>
        <p:spPr>
          <a:xfrm>
            <a:off x="228600" y="1963985"/>
            <a:ext cx="7105374" cy="4601260"/>
          </a:xfrm>
          <a:prstGeom prst="rect">
            <a:avLst/>
          </a:prstGeom>
          <a:noFill/>
        </p:spPr>
        <p:txBody>
          <a:bodyPr wrap="square">
            <a:spAutoFit/>
          </a:bodyPr>
          <a:lstStyle>
            <a:defPPr marR="0" lvl="0" algn="l" rtl="0">
              <a:lnSpc>
                <a:spcPct val="100000"/>
              </a:lnSpc>
              <a:spcBef>
                <a:spcPts val="0"/>
              </a:spcBef>
              <a:spcAft>
                <a:spcPts val="0"/>
              </a:spcAft>
            </a:defPPr>
            <a:lvl1pPr marL="495300" marR="573405" indent="-1905">
              <a:spcBef>
                <a:spcPts val="5"/>
              </a:spcBef>
              <a:buNone/>
              <a:defRPr b="1">
                <a:solidFill>
                  <a:srgbClr val="585858"/>
                </a:solidFill>
                <a:latin typeface="Calibri"/>
                <a:ea typeface="Calibri"/>
                <a:cs typeface="Calibri"/>
              </a:defRPr>
            </a:lvl1pPr>
          </a:lstStyle>
          <a:p>
            <a:r>
              <a:rPr lang="en-US" sz="1100" b="0" dirty="0">
                <a:solidFill>
                  <a:schemeClr val="tx1"/>
                </a:solidFill>
              </a:rPr>
              <a:t>How would you segment these images/people?</a:t>
            </a:r>
          </a:p>
          <a:p>
            <a:endParaRPr lang="en-US" sz="1100" b="0" dirty="0"/>
          </a:p>
          <a:p>
            <a:pPr marL="721995" indent="-228600" algn="l">
              <a:buFont typeface="+mj-lt"/>
              <a:buAutoNum type="arabicPeriod"/>
            </a:pPr>
            <a:r>
              <a:rPr lang="en-US" sz="1050" b="1" i="0" dirty="0">
                <a:solidFill>
                  <a:srgbClr val="0D0D0D"/>
                </a:solidFill>
                <a:effectLst/>
                <a:latin typeface="Söhne"/>
              </a:rPr>
              <a:t>Sex/Gender:</a:t>
            </a:r>
            <a:r>
              <a:rPr lang="en-US" sz="1050" b="0" i="0" dirty="0">
                <a:solidFill>
                  <a:srgbClr val="0D0D0D"/>
                </a:solidFill>
                <a:effectLst/>
                <a:latin typeface="Söhne"/>
              </a:rPr>
              <a:t> Grouping by the apparent gender of the individuals.</a:t>
            </a:r>
          </a:p>
          <a:p>
            <a:pPr marL="721995" indent="-228600" algn="l">
              <a:buFont typeface="+mj-lt"/>
              <a:buAutoNum type="arabicPeriod"/>
            </a:pPr>
            <a:r>
              <a:rPr lang="en-US" sz="1050" b="1" i="0" dirty="0">
                <a:solidFill>
                  <a:srgbClr val="0D0D0D"/>
                </a:solidFill>
                <a:effectLst/>
                <a:latin typeface="Söhne"/>
              </a:rPr>
              <a:t>Age Group:</a:t>
            </a:r>
            <a:r>
              <a:rPr lang="en-US" sz="1050" b="0" i="0" dirty="0">
                <a:solidFill>
                  <a:srgbClr val="0D0D0D"/>
                </a:solidFill>
                <a:effectLst/>
                <a:latin typeface="Söhne"/>
              </a:rPr>
              <a:t> Categorizing by apparent age brackets</a:t>
            </a:r>
          </a:p>
          <a:p>
            <a:pPr marL="721995" indent="-228600" algn="l">
              <a:buFont typeface="+mj-lt"/>
              <a:buAutoNum type="arabicPeriod"/>
            </a:pPr>
            <a:r>
              <a:rPr lang="en-US" sz="1050" b="1" i="0" dirty="0">
                <a:solidFill>
                  <a:srgbClr val="0D0D0D"/>
                </a:solidFill>
                <a:effectLst/>
                <a:latin typeface="Söhne"/>
              </a:rPr>
              <a:t>Ethnicity/Race:</a:t>
            </a:r>
            <a:r>
              <a:rPr lang="en-US" sz="1050" b="0" i="0" dirty="0">
                <a:solidFill>
                  <a:srgbClr val="0D0D0D"/>
                </a:solidFill>
                <a:effectLst/>
                <a:latin typeface="Söhne"/>
              </a:rPr>
              <a:t> Sorting based on apparent ethnic or racial backgrounds.</a:t>
            </a:r>
          </a:p>
          <a:p>
            <a:pPr marL="721995" indent="-228600" algn="l">
              <a:buFont typeface="+mj-lt"/>
              <a:buAutoNum type="arabicPeriod"/>
            </a:pPr>
            <a:r>
              <a:rPr lang="en-US" sz="1050" b="1" i="0" dirty="0">
                <a:solidFill>
                  <a:srgbClr val="0D0D0D"/>
                </a:solidFill>
                <a:effectLst/>
                <a:latin typeface="Söhne"/>
              </a:rPr>
              <a:t>Hairstyle:</a:t>
            </a:r>
            <a:r>
              <a:rPr lang="en-US" sz="1050" b="0" i="0" dirty="0">
                <a:solidFill>
                  <a:srgbClr val="0D0D0D"/>
                </a:solidFill>
                <a:effectLst/>
                <a:latin typeface="Söhne"/>
              </a:rPr>
              <a:t> short, long, bald, bearded, etc.</a:t>
            </a:r>
          </a:p>
          <a:p>
            <a:pPr marL="721995" indent="-228600" algn="l">
              <a:buFont typeface="+mj-lt"/>
              <a:buAutoNum type="arabicPeriod"/>
            </a:pPr>
            <a:r>
              <a:rPr lang="en-US" sz="1050" b="1" i="0" dirty="0">
                <a:solidFill>
                  <a:srgbClr val="0D0D0D"/>
                </a:solidFill>
                <a:effectLst/>
                <a:latin typeface="Söhne"/>
              </a:rPr>
              <a:t>Hair Color:</a:t>
            </a:r>
            <a:r>
              <a:rPr lang="en-US" sz="1050" b="0" i="0" dirty="0">
                <a:solidFill>
                  <a:srgbClr val="0D0D0D"/>
                </a:solidFill>
                <a:effectLst/>
                <a:latin typeface="Söhne"/>
              </a:rPr>
              <a:t> Sorting by natural or dyed hair color such as blonde, brunette, red, black, or gray/white.</a:t>
            </a:r>
          </a:p>
          <a:p>
            <a:pPr marL="721995" indent="-228600" algn="l">
              <a:buFont typeface="+mj-lt"/>
              <a:buAutoNum type="arabicPeriod"/>
            </a:pPr>
            <a:r>
              <a:rPr lang="en-US" sz="1050" b="1" i="0" dirty="0">
                <a:solidFill>
                  <a:srgbClr val="0D0D0D"/>
                </a:solidFill>
                <a:effectLst/>
                <a:latin typeface="Söhne"/>
              </a:rPr>
              <a:t>Facial Expression:</a:t>
            </a:r>
            <a:r>
              <a:rPr lang="en-US" sz="1050" b="0" i="0" dirty="0">
                <a:solidFill>
                  <a:srgbClr val="0D0D0D"/>
                </a:solidFill>
                <a:effectLst/>
                <a:latin typeface="Söhne"/>
              </a:rPr>
              <a:t> Grouping by facial expressions such as smiling, laughing, neutral, serious, or frowning.</a:t>
            </a:r>
          </a:p>
          <a:p>
            <a:pPr marL="721995" indent="-228600" algn="l">
              <a:buFont typeface="+mj-lt"/>
              <a:buAutoNum type="arabicPeriod"/>
            </a:pPr>
            <a:r>
              <a:rPr lang="en-US" sz="1050" b="1" i="0" dirty="0">
                <a:solidFill>
                  <a:srgbClr val="0D0D0D"/>
                </a:solidFill>
                <a:effectLst/>
                <a:latin typeface="Söhne"/>
              </a:rPr>
              <a:t>Emotion:</a:t>
            </a:r>
            <a:r>
              <a:rPr lang="en-US" sz="1050" b="0" i="0" dirty="0">
                <a:solidFill>
                  <a:srgbClr val="0D0D0D"/>
                </a:solidFill>
                <a:effectLst/>
                <a:latin typeface="Söhne"/>
              </a:rPr>
              <a:t> Emotion they appear to be expressing—joy, seriousness, contemplation, surprise, etc.</a:t>
            </a:r>
          </a:p>
          <a:p>
            <a:pPr marL="721995" indent="-228600" algn="l">
              <a:buFont typeface="+mj-lt"/>
              <a:buAutoNum type="arabicPeriod"/>
            </a:pPr>
            <a:r>
              <a:rPr lang="en-US" sz="1050" b="1" i="0" dirty="0">
                <a:solidFill>
                  <a:srgbClr val="0D0D0D"/>
                </a:solidFill>
                <a:effectLst/>
                <a:latin typeface="Söhne"/>
              </a:rPr>
              <a:t>Attire:</a:t>
            </a:r>
            <a:r>
              <a:rPr lang="en-US" sz="1050" b="0" i="0" dirty="0">
                <a:solidFill>
                  <a:srgbClr val="0D0D0D"/>
                </a:solidFill>
                <a:effectLst/>
                <a:latin typeface="Söhne"/>
              </a:rPr>
              <a:t> Sorting them by the type of attire they are wearing—casual, formal, work attire, or artistic/performer's costume.</a:t>
            </a:r>
          </a:p>
          <a:p>
            <a:pPr marL="721995" indent="-228600" algn="l">
              <a:buFont typeface="+mj-lt"/>
              <a:buAutoNum type="arabicPeriod"/>
            </a:pPr>
            <a:r>
              <a:rPr lang="en-US" sz="1050" b="1" i="0" dirty="0">
                <a:solidFill>
                  <a:srgbClr val="0D0D0D"/>
                </a:solidFill>
                <a:effectLst/>
                <a:latin typeface="Söhne"/>
              </a:rPr>
              <a:t>Accessories:</a:t>
            </a:r>
            <a:r>
              <a:rPr lang="en-US" sz="1050" b="0" i="0" dirty="0">
                <a:solidFill>
                  <a:srgbClr val="0D0D0D"/>
                </a:solidFill>
                <a:effectLst/>
                <a:latin typeface="Söhne"/>
              </a:rPr>
              <a:t> Based on visible accessories, such as glasses, hats, or jewelry.</a:t>
            </a:r>
          </a:p>
          <a:p>
            <a:pPr marL="721995" indent="-228600" algn="l">
              <a:buFont typeface="+mj-lt"/>
              <a:buAutoNum type="arabicPeriod"/>
            </a:pPr>
            <a:r>
              <a:rPr lang="en-US" sz="1050" b="1" i="0" dirty="0">
                <a:solidFill>
                  <a:srgbClr val="0D0D0D"/>
                </a:solidFill>
                <a:effectLst/>
                <a:latin typeface="Söhne"/>
              </a:rPr>
              <a:t> Activity:</a:t>
            </a:r>
            <a:r>
              <a:rPr lang="en-US" sz="1050" b="0" i="0" dirty="0">
                <a:solidFill>
                  <a:srgbClr val="0D0D0D"/>
                </a:solidFill>
                <a:effectLst/>
                <a:latin typeface="Söhne"/>
              </a:rPr>
              <a:t> Some individuals are engaged in specific activities like playing an instrument, singing, exercising, or wearing professional attire (like a cowboy hat), indicating a possible occupation.</a:t>
            </a:r>
          </a:p>
          <a:p>
            <a:pPr marL="721995" indent="-228600" algn="l">
              <a:buFont typeface="+mj-lt"/>
              <a:buAutoNum type="arabicPeriod"/>
            </a:pPr>
            <a:r>
              <a:rPr lang="en-US" sz="1050" b="1" i="0" dirty="0">
                <a:solidFill>
                  <a:srgbClr val="0D0D0D"/>
                </a:solidFill>
                <a:effectLst/>
                <a:latin typeface="Söhne"/>
              </a:rPr>
              <a:t>Contextual Elements:</a:t>
            </a:r>
            <a:r>
              <a:rPr lang="en-US" sz="1050" b="0" i="0" dirty="0">
                <a:solidFill>
                  <a:srgbClr val="0D0D0D"/>
                </a:solidFill>
                <a:effectLst/>
                <a:latin typeface="Söhne"/>
              </a:rPr>
              <a:t> Significant props or elements that tell a story, like musical instruments, sports equipment, art supplies, or technological devices.</a:t>
            </a:r>
          </a:p>
          <a:p>
            <a:pPr marL="721995" indent="-228600" algn="l">
              <a:buFont typeface="+mj-lt"/>
              <a:buAutoNum type="arabicPeriod"/>
            </a:pPr>
            <a:r>
              <a:rPr lang="en-US" sz="1050" b="1" i="0" dirty="0">
                <a:solidFill>
                  <a:srgbClr val="0D0D0D"/>
                </a:solidFill>
                <a:effectLst/>
                <a:latin typeface="Söhne"/>
              </a:rPr>
              <a:t> Solo vs. Grouped Individuals:</a:t>
            </a:r>
            <a:r>
              <a:rPr lang="en-US" sz="1050" b="0" i="0" dirty="0">
                <a:solidFill>
                  <a:srgbClr val="0D0D0D"/>
                </a:solidFill>
                <a:effectLst/>
                <a:latin typeface="Söhne"/>
              </a:rPr>
              <a:t> Some images may feature more than one person, solitary individuals versus pairs or groups.</a:t>
            </a:r>
          </a:p>
          <a:p>
            <a:pPr marL="721995" indent="-228600" algn="l">
              <a:buFont typeface="+mj-lt"/>
              <a:buAutoNum type="arabicPeriod"/>
            </a:pPr>
            <a:r>
              <a:rPr lang="en-US" sz="1050" b="1" i="0" dirty="0">
                <a:solidFill>
                  <a:srgbClr val="0D0D0D"/>
                </a:solidFill>
                <a:effectLst/>
                <a:latin typeface="Söhne"/>
              </a:rPr>
              <a:t>Indoor vs. Outdoor:</a:t>
            </a:r>
            <a:r>
              <a:rPr lang="en-US" sz="1050" b="0" i="0" dirty="0">
                <a:solidFill>
                  <a:srgbClr val="0D0D0D"/>
                </a:solidFill>
                <a:effectLst/>
                <a:latin typeface="Söhne"/>
              </a:rPr>
              <a:t> those who are photographed indoors versus outdoors.</a:t>
            </a:r>
          </a:p>
          <a:p>
            <a:pPr marL="721995" indent="-228600" algn="l">
              <a:buFont typeface="+mj-lt"/>
              <a:buAutoNum type="arabicPeriod"/>
            </a:pPr>
            <a:r>
              <a:rPr lang="en-US" sz="1050" b="1" i="0" dirty="0">
                <a:solidFill>
                  <a:srgbClr val="0D0D0D"/>
                </a:solidFill>
                <a:effectLst/>
                <a:latin typeface="Söhne"/>
              </a:rPr>
              <a:t>Candid vs. Posed:</a:t>
            </a:r>
            <a:r>
              <a:rPr lang="en-US" sz="1050" b="0" i="0" dirty="0">
                <a:solidFill>
                  <a:srgbClr val="0D0D0D"/>
                </a:solidFill>
                <a:effectLst/>
                <a:latin typeface="Söhne"/>
              </a:rPr>
              <a:t> Sorting those who appear to be in a candid shot versus those who are clearly posing for the camera.</a:t>
            </a:r>
          </a:p>
          <a:p>
            <a:pPr marL="721995" indent="-228600" algn="l">
              <a:buFont typeface="+mj-lt"/>
              <a:buAutoNum type="arabicPeriod"/>
            </a:pPr>
            <a:r>
              <a:rPr lang="en-US" sz="1050" b="1" i="0" dirty="0">
                <a:solidFill>
                  <a:srgbClr val="0D0D0D"/>
                </a:solidFill>
                <a:effectLst/>
                <a:latin typeface="Söhne"/>
              </a:rPr>
              <a:t>Portrait Orientation:</a:t>
            </a:r>
            <a:r>
              <a:rPr lang="en-US" sz="1050" b="0" i="0" dirty="0">
                <a:solidFill>
                  <a:srgbClr val="0D0D0D"/>
                </a:solidFill>
                <a:effectLst/>
                <a:latin typeface="Söhne"/>
              </a:rPr>
              <a:t> Some portraits are close-ups, while others show more of the body or background</a:t>
            </a:r>
          </a:p>
          <a:p>
            <a:pPr marL="721995" indent="-228600" algn="l">
              <a:buFont typeface="+mj-lt"/>
              <a:buAutoNum type="arabicPeriod"/>
            </a:pPr>
            <a:r>
              <a:rPr lang="en-US" sz="1050" b="1" i="0" dirty="0">
                <a:solidFill>
                  <a:srgbClr val="0D0D0D"/>
                </a:solidFill>
                <a:effectLst/>
                <a:latin typeface="Söhne"/>
              </a:rPr>
              <a:t>Background:</a:t>
            </a:r>
            <a:r>
              <a:rPr lang="en-US" sz="1050" b="0" i="0" dirty="0">
                <a:solidFill>
                  <a:srgbClr val="0D0D0D"/>
                </a:solidFill>
                <a:effectLst/>
                <a:latin typeface="Söhne"/>
              </a:rPr>
              <a:t> Type of background in their picture—indoor, outdoor, colored, natural scenes, etc.</a:t>
            </a:r>
          </a:p>
          <a:p>
            <a:pPr marL="721995" indent="-228600" algn="l">
              <a:buFont typeface="+mj-lt"/>
              <a:buAutoNum type="arabicPeriod"/>
            </a:pPr>
            <a:r>
              <a:rPr lang="en-US" sz="1050" b="1" i="0" dirty="0">
                <a:solidFill>
                  <a:srgbClr val="0D0D0D"/>
                </a:solidFill>
                <a:effectLst/>
                <a:latin typeface="Söhne"/>
              </a:rPr>
              <a:t>Color Scheme:</a:t>
            </a:r>
            <a:r>
              <a:rPr lang="en-US" sz="1050" b="0" i="0" dirty="0">
                <a:solidFill>
                  <a:srgbClr val="0D0D0D"/>
                </a:solidFill>
                <a:effectLst/>
                <a:latin typeface="Söhne"/>
              </a:rPr>
              <a:t> Dominant colors or the overall color tone of the photograph, like cool or warm tones.</a:t>
            </a:r>
          </a:p>
          <a:p>
            <a:pPr marL="721995" indent="-228600" algn="l">
              <a:buFont typeface="+mj-lt"/>
              <a:buAutoNum type="arabicPeriod"/>
            </a:pPr>
            <a:r>
              <a:rPr lang="en-US" sz="1050" b="1" i="0" dirty="0">
                <a:solidFill>
                  <a:srgbClr val="0D0D0D"/>
                </a:solidFill>
                <a:effectLst/>
                <a:latin typeface="Söhne"/>
              </a:rPr>
              <a:t>Quality of Image:</a:t>
            </a:r>
            <a:r>
              <a:rPr lang="en-US" sz="1050" b="0" i="0" dirty="0">
                <a:solidFill>
                  <a:srgbClr val="0D0D0D"/>
                </a:solidFill>
                <a:effectLst/>
                <a:latin typeface="Söhne"/>
              </a:rPr>
              <a:t> Quality and clarity of the image—high-definition, grainy, or overexposed photos.</a:t>
            </a:r>
          </a:p>
          <a:p>
            <a:pPr marL="721995" indent="-228600" algn="l">
              <a:buFont typeface="+mj-lt"/>
              <a:buAutoNum type="arabicPeriod"/>
            </a:pPr>
            <a:endParaRPr lang="en-US" sz="900" b="0" i="0" dirty="0">
              <a:solidFill>
                <a:srgbClr val="0D0D0D"/>
              </a:solidFill>
              <a:effectLst/>
              <a:latin typeface="Söhne"/>
            </a:endParaRPr>
          </a:p>
          <a:p>
            <a:pPr algn="l">
              <a:buFont typeface="+mj-lt"/>
              <a:buAutoNum type="arabicPeriod"/>
            </a:pPr>
            <a:endParaRPr lang="en-US" sz="1000" b="0" i="0" dirty="0">
              <a:solidFill>
                <a:srgbClr val="0D0D0D"/>
              </a:solidFill>
              <a:effectLst/>
              <a:highlight>
                <a:srgbClr val="FFFFFF"/>
              </a:highlight>
              <a:latin typeface="Söh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txBox="1"/>
          <p:nvPr/>
        </p:nvSpPr>
        <p:spPr>
          <a:xfrm>
            <a:off x="11876913" y="6539280"/>
            <a:ext cx="129539" cy="1479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12</a:t>
            </a:r>
            <a:endParaRPr sz="800">
              <a:latin typeface="Calibri"/>
              <a:ea typeface="Calibri"/>
              <a:cs typeface="Calibri"/>
              <a:sym typeface="Calibri"/>
            </a:endParaRPr>
          </a:p>
        </p:txBody>
      </p:sp>
      <p:sp>
        <p:nvSpPr>
          <p:cNvPr id="276" name="Google Shape;276;p18"/>
          <p:cNvSpPr txBox="1"/>
          <p:nvPr/>
        </p:nvSpPr>
        <p:spPr>
          <a:xfrm rot="5400000">
            <a:off x="10470209" y="3367912"/>
            <a:ext cx="2987675" cy="121285"/>
          </a:xfrm>
          <a:prstGeom prst="rect">
            <a:avLst/>
          </a:prstGeom>
          <a:noFill/>
          <a:ln>
            <a:noFill/>
          </a:ln>
        </p:spPr>
        <p:txBody>
          <a:bodyPr spcFirstLastPara="1" wrap="square" lIns="0" tIns="6975" rIns="0" bIns="0" anchor="t" anchorCtr="0">
            <a:spAutoFit/>
          </a:bodyPr>
          <a:lstStyle/>
          <a:p>
            <a:pPr marL="12700" marR="0" lvl="0" indent="0" algn="l" rtl="0">
              <a:lnSpc>
                <a:spcPct val="100000"/>
              </a:lnSpc>
              <a:spcBef>
                <a:spcPts val="0"/>
              </a:spcBef>
              <a:spcAft>
                <a:spcPts val="0"/>
              </a:spcAft>
              <a:buNone/>
            </a:pPr>
            <a:r>
              <a:rPr lang="en-US" sz="650">
                <a:latin typeface="Arial"/>
                <a:ea typeface="Arial"/>
                <a:cs typeface="Arial"/>
                <a:sym typeface="Arial"/>
              </a:rPr>
              <a:t>Copyright © Epsilon 2017 Epsilon Data Management, LLC. All rights reserved.</a:t>
            </a:r>
            <a:endParaRPr sz="650">
              <a:latin typeface="Arial"/>
              <a:ea typeface="Arial"/>
              <a:cs typeface="Arial"/>
              <a:sym typeface="Arial"/>
            </a:endParaRPr>
          </a:p>
        </p:txBody>
      </p:sp>
      <p:graphicFrame>
        <p:nvGraphicFramePr>
          <p:cNvPr id="277" name="Google Shape;277;p18"/>
          <p:cNvGraphicFramePr/>
          <p:nvPr>
            <p:extLst>
              <p:ext uri="{D42A27DB-BD31-4B8C-83A1-F6EECF244321}">
                <p14:modId xmlns:p14="http://schemas.microsoft.com/office/powerpoint/2010/main" val="4239013523"/>
              </p:ext>
            </p:extLst>
          </p:nvPr>
        </p:nvGraphicFramePr>
        <p:xfrm>
          <a:off x="7933943" y="2304288"/>
          <a:ext cx="3517900" cy="2337400"/>
        </p:xfrm>
        <a:graphic>
          <a:graphicData uri="http://schemas.openxmlformats.org/drawingml/2006/table">
            <a:tbl>
              <a:tblPr firstRow="1" bandRow="1">
                <a:noFill/>
                <a:tableStyleId>{048E6F2E-E9F9-4673-9A96-DC5C5BC1D659}</a:tableStyleId>
              </a:tblPr>
              <a:tblGrid>
                <a:gridCol w="1770375">
                  <a:extLst>
                    <a:ext uri="{9D8B030D-6E8A-4147-A177-3AD203B41FA5}">
                      <a16:colId xmlns:a16="http://schemas.microsoft.com/office/drawing/2014/main" val="20000"/>
                    </a:ext>
                  </a:extLst>
                </a:gridCol>
                <a:gridCol w="1747525">
                  <a:extLst>
                    <a:ext uri="{9D8B030D-6E8A-4147-A177-3AD203B41FA5}">
                      <a16:colId xmlns:a16="http://schemas.microsoft.com/office/drawing/2014/main" val="20001"/>
                    </a:ext>
                  </a:extLst>
                </a:gridCol>
              </a:tblGrid>
              <a:tr h="300350">
                <a:tc>
                  <a:txBody>
                    <a:bodyPr/>
                    <a:lstStyle/>
                    <a:p>
                      <a:pPr marL="121920" marR="0" lvl="0" indent="0" algn="l" rtl="0">
                        <a:lnSpc>
                          <a:spcPct val="100000"/>
                        </a:lnSpc>
                        <a:spcBef>
                          <a:spcPts val="0"/>
                        </a:spcBef>
                        <a:spcAft>
                          <a:spcPts val="0"/>
                        </a:spcAft>
                        <a:buNone/>
                      </a:pPr>
                      <a:r>
                        <a:rPr lang="en-US" sz="1200" u="none" strike="noStrike" cap="none">
                          <a:solidFill>
                            <a:srgbClr val="FFFFFF"/>
                          </a:solidFill>
                          <a:latin typeface="Calibri"/>
                          <a:ea typeface="Calibri"/>
                          <a:cs typeface="Calibri"/>
                          <a:sym typeface="Calibri"/>
                        </a:rPr>
                        <a:t>Do demographics</a:t>
                      </a:r>
                      <a:endParaRPr sz="1200" u="none" strike="noStrike" cap="none">
                        <a:latin typeface="Calibri"/>
                        <a:ea typeface="Calibri"/>
                        <a:cs typeface="Calibri"/>
                        <a:sym typeface="Calibri"/>
                      </a:endParaRPr>
                    </a:p>
                  </a:txBody>
                  <a:tcPr marL="0" marR="0" marT="50800" marB="0">
                    <a:lnR w="57150" cap="flat" cmpd="sng">
                      <a:solidFill>
                        <a:srgbClr val="FFFFFF"/>
                      </a:solidFill>
                      <a:prstDash val="solid"/>
                      <a:round/>
                      <a:headEnd type="none" w="sm" len="sm"/>
                      <a:tailEnd type="none" w="sm" len="sm"/>
                    </a:lnR>
                    <a:solidFill>
                      <a:srgbClr val="F79546"/>
                    </a:solidFill>
                  </a:tcPr>
                </a:tc>
                <a:tc>
                  <a:txBody>
                    <a:bodyPr/>
                    <a:lstStyle/>
                    <a:p>
                      <a:pPr marL="149860" marR="0" lvl="0" indent="0" algn="l" rtl="0">
                        <a:lnSpc>
                          <a:spcPct val="100000"/>
                        </a:lnSpc>
                        <a:spcBef>
                          <a:spcPts val="0"/>
                        </a:spcBef>
                        <a:spcAft>
                          <a:spcPts val="0"/>
                        </a:spcAft>
                        <a:buNone/>
                      </a:pPr>
                      <a:r>
                        <a:rPr lang="en-US" sz="1200" u="none" strike="noStrike" cap="none">
                          <a:solidFill>
                            <a:srgbClr val="FFFFFF"/>
                          </a:solidFill>
                          <a:latin typeface="Calibri"/>
                          <a:ea typeface="Calibri"/>
                          <a:cs typeface="Calibri"/>
                          <a:sym typeface="Calibri"/>
                        </a:rPr>
                        <a:t>Do attitudes</a:t>
                      </a:r>
                      <a:endParaRPr sz="1200" u="none" strike="noStrike" cap="none">
                        <a:latin typeface="Calibri"/>
                        <a:ea typeface="Calibri"/>
                        <a:cs typeface="Calibri"/>
                        <a:sym typeface="Calibri"/>
                      </a:endParaRPr>
                    </a:p>
                  </a:txBody>
                  <a:tcPr marL="0" marR="0" marT="50800" marB="0">
                    <a:lnL w="57150" cap="flat" cmpd="sng">
                      <a:solidFill>
                        <a:srgbClr val="FFFFFF"/>
                      </a:solidFill>
                      <a:prstDash val="solid"/>
                      <a:round/>
                      <a:headEnd type="none" w="sm" len="sm"/>
                      <a:tailEnd type="none" w="sm" len="sm"/>
                    </a:lnL>
                    <a:solidFill>
                      <a:srgbClr val="9BBA58"/>
                    </a:solidFill>
                  </a:tcPr>
                </a:tc>
                <a:extLst>
                  <a:ext uri="{0D108BD9-81ED-4DB2-BD59-A6C34878D82A}">
                    <a16:rowId xmlns:a16="http://schemas.microsoft.com/office/drawing/2014/main" val="10000"/>
                  </a:ext>
                </a:extLst>
              </a:tr>
              <a:tr h="223525">
                <a:tc>
                  <a:txBody>
                    <a:bodyPr/>
                    <a:lstStyle/>
                    <a:p>
                      <a:pPr marL="121920" marR="0" lvl="0" indent="0" algn="l" rtl="0">
                        <a:lnSpc>
                          <a:spcPct val="106206"/>
                        </a:lnSpc>
                        <a:spcBef>
                          <a:spcPts val="0"/>
                        </a:spcBef>
                        <a:spcAft>
                          <a:spcPts val="0"/>
                        </a:spcAft>
                        <a:buNone/>
                      </a:pPr>
                      <a:r>
                        <a:rPr lang="en-US" sz="1200" u="none" strike="noStrike" cap="none" dirty="0">
                          <a:solidFill>
                            <a:srgbClr val="FFFFFF"/>
                          </a:solidFill>
                          <a:latin typeface="Calibri"/>
                          <a:ea typeface="Calibri"/>
                          <a:cs typeface="Calibri"/>
                          <a:sym typeface="Calibri"/>
                        </a:rPr>
                        <a:t>influence channel</a:t>
                      </a:r>
                      <a:endParaRPr sz="1200" u="none" strike="noStrike" cap="none" dirty="0">
                        <a:latin typeface="Calibri"/>
                        <a:ea typeface="Calibri"/>
                        <a:cs typeface="Calibri"/>
                        <a:sym typeface="Calibri"/>
                      </a:endParaRPr>
                    </a:p>
                  </a:txBody>
                  <a:tcPr marL="0" marR="0" marT="0" marB="0">
                    <a:lnR w="57150" cap="flat" cmpd="sng">
                      <a:solidFill>
                        <a:srgbClr val="FFFFFF"/>
                      </a:solidFill>
                      <a:prstDash val="solid"/>
                      <a:round/>
                      <a:headEnd type="none" w="sm" len="sm"/>
                      <a:tailEnd type="none" w="sm" len="sm"/>
                    </a:lnR>
                    <a:solidFill>
                      <a:srgbClr val="F79546"/>
                    </a:solidFill>
                  </a:tcPr>
                </a:tc>
                <a:tc>
                  <a:txBody>
                    <a:bodyPr/>
                    <a:lstStyle/>
                    <a:p>
                      <a:pPr marL="149860" marR="0" lvl="0" indent="0" algn="l" rtl="0">
                        <a:lnSpc>
                          <a:spcPct val="106206"/>
                        </a:lnSpc>
                        <a:spcBef>
                          <a:spcPts val="0"/>
                        </a:spcBef>
                        <a:spcAft>
                          <a:spcPts val="0"/>
                        </a:spcAft>
                        <a:buNone/>
                      </a:pPr>
                      <a:r>
                        <a:rPr lang="en-US" sz="1200" u="none" strike="noStrike" cap="none">
                          <a:solidFill>
                            <a:srgbClr val="FFFFFF"/>
                          </a:solidFill>
                          <a:latin typeface="Calibri"/>
                          <a:ea typeface="Calibri"/>
                          <a:cs typeface="Calibri"/>
                          <a:sym typeface="Calibri"/>
                        </a:rPr>
                        <a:t>influence channel</a:t>
                      </a:r>
                      <a:endParaRPr sz="1200" u="none" strike="noStrike" cap="none">
                        <a:latin typeface="Calibri"/>
                        <a:ea typeface="Calibri"/>
                        <a:cs typeface="Calibri"/>
                        <a:sym typeface="Calibri"/>
                      </a:endParaRPr>
                    </a:p>
                  </a:txBody>
                  <a:tcPr marL="0" marR="0" marT="0" marB="0">
                    <a:lnL w="57150" cap="flat" cmpd="sng">
                      <a:solidFill>
                        <a:srgbClr val="FFFFFF"/>
                      </a:solidFill>
                      <a:prstDash val="solid"/>
                      <a:round/>
                      <a:headEnd type="none" w="sm" len="sm"/>
                      <a:tailEnd type="none" w="sm" len="sm"/>
                    </a:lnL>
                    <a:solidFill>
                      <a:srgbClr val="9BBA58"/>
                    </a:solidFill>
                  </a:tcPr>
                </a:tc>
                <a:extLst>
                  <a:ext uri="{0D108BD9-81ED-4DB2-BD59-A6C34878D82A}">
                    <a16:rowId xmlns:a16="http://schemas.microsoft.com/office/drawing/2014/main" val="10001"/>
                  </a:ext>
                </a:extLst>
              </a:tr>
              <a:tr h="224150">
                <a:tc>
                  <a:txBody>
                    <a:bodyPr/>
                    <a:lstStyle/>
                    <a:p>
                      <a:pPr marL="121920" marR="0" lvl="0" indent="0" algn="l" rtl="0">
                        <a:lnSpc>
                          <a:spcPct val="106206"/>
                        </a:lnSpc>
                        <a:spcBef>
                          <a:spcPts val="0"/>
                        </a:spcBef>
                        <a:spcAft>
                          <a:spcPts val="0"/>
                        </a:spcAft>
                        <a:buNone/>
                      </a:pPr>
                      <a:r>
                        <a:rPr lang="en-US" sz="1200" u="none" strike="noStrike" cap="none">
                          <a:solidFill>
                            <a:srgbClr val="FFFFFF"/>
                          </a:solidFill>
                          <a:latin typeface="Calibri"/>
                          <a:ea typeface="Calibri"/>
                          <a:cs typeface="Calibri"/>
                          <a:sym typeface="Calibri"/>
                        </a:rPr>
                        <a:t>or product or</a:t>
                      </a:r>
                      <a:endParaRPr sz="1200" u="none" strike="noStrike" cap="none">
                        <a:latin typeface="Calibri"/>
                        <a:ea typeface="Calibri"/>
                        <a:cs typeface="Calibri"/>
                        <a:sym typeface="Calibri"/>
                      </a:endParaRPr>
                    </a:p>
                  </a:txBody>
                  <a:tcPr marL="0" marR="0" marT="0" marB="0">
                    <a:lnR w="57150" cap="flat" cmpd="sng">
                      <a:solidFill>
                        <a:srgbClr val="FFFFFF"/>
                      </a:solidFill>
                      <a:prstDash val="solid"/>
                      <a:round/>
                      <a:headEnd type="none" w="sm" len="sm"/>
                      <a:tailEnd type="none" w="sm" len="sm"/>
                    </a:lnR>
                    <a:solidFill>
                      <a:srgbClr val="F79546"/>
                    </a:solidFill>
                  </a:tcPr>
                </a:tc>
                <a:tc>
                  <a:txBody>
                    <a:bodyPr/>
                    <a:lstStyle/>
                    <a:p>
                      <a:pPr marL="149860" marR="0" lvl="0" indent="0" algn="l" rtl="0">
                        <a:lnSpc>
                          <a:spcPct val="106206"/>
                        </a:lnSpc>
                        <a:spcBef>
                          <a:spcPts val="0"/>
                        </a:spcBef>
                        <a:spcAft>
                          <a:spcPts val="0"/>
                        </a:spcAft>
                        <a:buNone/>
                      </a:pPr>
                      <a:r>
                        <a:rPr lang="en-US" sz="1200" u="none" strike="noStrike" cap="none">
                          <a:solidFill>
                            <a:srgbClr val="FFFFFF"/>
                          </a:solidFill>
                          <a:latin typeface="Calibri"/>
                          <a:ea typeface="Calibri"/>
                          <a:cs typeface="Calibri"/>
                          <a:sym typeface="Calibri"/>
                        </a:rPr>
                        <a:t>or product or</a:t>
                      </a:r>
                      <a:endParaRPr sz="1200" u="none" strike="noStrike" cap="none">
                        <a:latin typeface="Calibri"/>
                        <a:ea typeface="Calibri"/>
                        <a:cs typeface="Calibri"/>
                        <a:sym typeface="Calibri"/>
                      </a:endParaRPr>
                    </a:p>
                  </a:txBody>
                  <a:tcPr marL="0" marR="0" marT="0" marB="0">
                    <a:lnL w="57150" cap="flat" cmpd="sng">
                      <a:solidFill>
                        <a:srgbClr val="FFFFFF"/>
                      </a:solidFill>
                      <a:prstDash val="solid"/>
                      <a:round/>
                      <a:headEnd type="none" w="sm" len="sm"/>
                      <a:tailEnd type="none" w="sm" len="sm"/>
                    </a:lnL>
                    <a:solidFill>
                      <a:srgbClr val="9BBA58"/>
                    </a:solidFill>
                  </a:tcPr>
                </a:tc>
                <a:extLst>
                  <a:ext uri="{0D108BD9-81ED-4DB2-BD59-A6C34878D82A}">
                    <a16:rowId xmlns:a16="http://schemas.microsoft.com/office/drawing/2014/main" val="10002"/>
                  </a:ext>
                </a:extLst>
              </a:tr>
              <a:tr h="222875">
                <a:tc>
                  <a:txBody>
                    <a:bodyPr/>
                    <a:lstStyle/>
                    <a:p>
                      <a:pPr marL="121920" marR="0" lvl="0" indent="0" algn="l" rtl="0">
                        <a:lnSpc>
                          <a:spcPct val="106206"/>
                        </a:lnSpc>
                        <a:spcBef>
                          <a:spcPts val="0"/>
                        </a:spcBef>
                        <a:spcAft>
                          <a:spcPts val="0"/>
                        </a:spcAft>
                        <a:buNone/>
                      </a:pPr>
                      <a:r>
                        <a:rPr lang="en-US" sz="1200" u="none" strike="noStrike" cap="none">
                          <a:solidFill>
                            <a:srgbClr val="FFFFFF"/>
                          </a:solidFill>
                          <a:latin typeface="Calibri"/>
                          <a:ea typeface="Calibri"/>
                          <a:cs typeface="Calibri"/>
                          <a:sym typeface="Calibri"/>
                        </a:rPr>
                        <a:t>service choice? If</a:t>
                      </a:r>
                      <a:endParaRPr sz="1200" u="none" strike="noStrike" cap="none">
                        <a:latin typeface="Calibri"/>
                        <a:ea typeface="Calibri"/>
                        <a:cs typeface="Calibri"/>
                        <a:sym typeface="Calibri"/>
                      </a:endParaRPr>
                    </a:p>
                  </a:txBody>
                  <a:tcPr marL="0" marR="0" marT="0" marB="0">
                    <a:lnR w="57150" cap="flat" cmpd="sng">
                      <a:solidFill>
                        <a:srgbClr val="FFFFFF"/>
                      </a:solidFill>
                      <a:prstDash val="solid"/>
                      <a:round/>
                      <a:headEnd type="none" w="sm" len="sm"/>
                      <a:tailEnd type="none" w="sm" len="sm"/>
                    </a:lnR>
                    <a:solidFill>
                      <a:srgbClr val="F79546"/>
                    </a:solidFill>
                  </a:tcPr>
                </a:tc>
                <a:tc>
                  <a:txBody>
                    <a:bodyPr/>
                    <a:lstStyle/>
                    <a:p>
                      <a:pPr marL="149860" marR="0" lvl="0" indent="0" algn="l" rtl="0">
                        <a:lnSpc>
                          <a:spcPct val="106206"/>
                        </a:lnSpc>
                        <a:spcBef>
                          <a:spcPts val="0"/>
                        </a:spcBef>
                        <a:spcAft>
                          <a:spcPts val="0"/>
                        </a:spcAft>
                        <a:buNone/>
                      </a:pPr>
                      <a:r>
                        <a:rPr lang="en-US" sz="1200" u="none" strike="noStrike" cap="none">
                          <a:solidFill>
                            <a:srgbClr val="FFFFFF"/>
                          </a:solidFill>
                          <a:latin typeface="Calibri"/>
                          <a:ea typeface="Calibri"/>
                          <a:cs typeface="Calibri"/>
                          <a:sym typeface="Calibri"/>
                        </a:rPr>
                        <a:t>service choice?</a:t>
                      </a:r>
                      <a:endParaRPr sz="1200" u="none" strike="noStrike" cap="none">
                        <a:latin typeface="Calibri"/>
                        <a:ea typeface="Calibri"/>
                        <a:cs typeface="Calibri"/>
                        <a:sym typeface="Calibri"/>
                      </a:endParaRPr>
                    </a:p>
                  </a:txBody>
                  <a:tcPr marL="0" marR="0" marT="0" marB="0">
                    <a:lnL w="57150" cap="flat" cmpd="sng">
                      <a:solidFill>
                        <a:srgbClr val="FFFFFF"/>
                      </a:solidFill>
                      <a:prstDash val="solid"/>
                      <a:round/>
                      <a:headEnd type="none" w="sm" len="sm"/>
                      <a:tailEnd type="none" w="sm" len="sm"/>
                    </a:lnL>
                    <a:solidFill>
                      <a:srgbClr val="9BBA58"/>
                    </a:solidFill>
                  </a:tcPr>
                </a:tc>
                <a:extLst>
                  <a:ext uri="{0D108BD9-81ED-4DB2-BD59-A6C34878D82A}">
                    <a16:rowId xmlns:a16="http://schemas.microsoft.com/office/drawing/2014/main" val="10003"/>
                  </a:ext>
                </a:extLst>
              </a:tr>
              <a:tr h="222875">
                <a:tc>
                  <a:txBody>
                    <a:bodyPr/>
                    <a:lstStyle/>
                    <a:p>
                      <a:pPr marL="121920" marR="0" lvl="0" indent="0" algn="l" rtl="0">
                        <a:lnSpc>
                          <a:spcPct val="105517"/>
                        </a:lnSpc>
                        <a:spcBef>
                          <a:spcPts val="0"/>
                        </a:spcBef>
                        <a:spcAft>
                          <a:spcPts val="0"/>
                        </a:spcAft>
                        <a:buNone/>
                      </a:pPr>
                      <a:r>
                        <a:rPr lang="en-US" sz="1200" u="none" strike="noStrike" cap="none">
                          <a:solidFill>
                            <a:srgbClr val="FFFFFF"/>
                          </a:solidFill>
                          <a:latin typeface="Calibri"/>
                          <a:ea typeface="Calibri"/>
                          <a:cs typeface="Calibri"/>
                          <a:sym typeface="Calibri"/>
                        </a:rPr>
                        <a:t>so, which segments</a:t>
                      </a:r>
                      <a:endParaRPr sz="1200" u="none" strike="noStrike" cap="none">
                        <a:latin typeface="Calibri"/>
                        <a:ea typeface="Calibri"/>
                        <a:cs typeface="Calibri"/>
                        <a:sym typeface="Calibri"/>
                      </a:endParaRPr>
                    </a:p>
                  </a:txBody>
                  <a:tcPr marL="0" marR="0" marT="0" marB="0">
                    <a:lnR w="57150" cap="flat" cmpd="sng">
                      <a:solidFill>
                        <a:srgbClr val="FFFFFF"/>
                      </a:solidFill>
                      <a:prstDash val="solid"/>
                      <a:round/>
                      <a:headEnd type="none" w="sm" len="sm"/>
                      <a:tailEnd type="none" w="sm" len="sm"/>
                    </a:lnR>
                    <a:solidFill>
                      <a:srgbClr val="F79546"/>
                    </a:solidFill>
                  </a:tcPr>
                </a:tc>
                <a:tc>
                  <a:txBody>
                    <a:bodyPr/>
                    <a:lstStyle/>
                    <a:p>
                      <a:pPr marL="149860" marR="0" lvl="0" indent="0" algn="l" rtl="0">
                        <a:lnSpc>
                          <a:spcPct val="105517"/>
                        </a:lnSpc>
                        <a:spcBef>
                          <a:spcPts val="0"/>
                        </a:spcBef>
                        <a:spcAft>
                          <a:spcPts val="0"/>
                        </a:spcAft>
                        <a:buNone/>
                      </a:pPr>
                      <a:r>
                        <a:rPr lang="en-US" sz="1200" u="none" strike="noStrike" cap="none">
                          <a:solidFill>
                            <a:srgbClr val="FFFFFF"/>
                          </a:solidFill>
                          <a:latin typeface="Calibri"/>
                          <a:ea typeface="Calibri"/>
                          <a:cs typeface="Calibri"/>
                          <a:sym typeface="Calibri"/>
                        </a:rPr>
                        <a:t>Why do people do</a:t>
                      </a:r>
                      <a:endParaRPr sz="1200" u="none" strike="noStrike" cap="none">
                        <a:latin typeface="Calibri"/>
                        <a:ea typeface="Calibri"/>
                        <a:cs typeface="Calibri"/>
                        <a:sym typeface="Calibri"/>
                      </a:endParaRPr>
                    </a:p>
                  </a:txBody>
                  <a:tcPr marL="0" marR="0" marT="0" marB="0">
                    <a:lnL w="57150" cap="flat" cmpd="sng">
                      <a:solidFill>
                        <a:srgbClr val="FFFFFF"/>
                      </a:solidFill>
                      <a:prstDash val="solid"/>
                      <a:round/>
                      <a:headEnd type="none" w="sm" len="sm"/>
                      <a:tailEnd type="none" w="sm" len="sm"/>
                    </a:lnL>
                    <a:solidFill>
                      <a:srgbClr val="9BBA58"/>
                    </a:solidFill>
                  </a:tcPr>
                </a:tc>
                <a:extLst>
                  <a:ext uri="{0D108BD9-81ED-4DB2-BD59-A6C34878D82A}">
                    <a16:rowId xmlns:a16="http://schemas.microsoft.com/office/drawing/2014/main" val="10004"/>
                  </a:ext>
                </a:extLst>
              </a:tr>
              <a:tr h="223525">
                <a:tc>
                  <a:txBody>
                    <a:bodyPr/>
                    <a:lstStyle/>
                    <a:p>
                      <a:pPr marL="121920" marR="0" lvl="0" indent="0" algn="l" rtl="0">
                        <a:lnSpc>
                          <a:spcPct val="106206"/>
                        </a:lnSpc>
                        <a:spcBef>
                          <a:spcPts val="0"/>
                        </a:spcBef>
                        <a:spcAft>
                          <a:spcPts val="0"/>
                        </a:spcAft>
                        <a:buNone/>
                      </a:pPr>
                      <a:r>
                        <a:rPr lang="en-US" sz="1200" u="none" strike="noStrike" cap="none">
                          <a:solidFill>
                            <a:srgbClr val="FFFFFF"/>
                          </a:solidFill>
                          <a:latin typeface="Calibri"/>
                          <a:ea typeface="Calibri"/>
                          <a:cs typeface="Calibri"/>
                          <a:sym typeface="Calibri"/>
                        </a:rPr>
                        <a:t>are appropriate for</a:t>
                      </a:r>
                      <a:endParaRPr sz="1200" u="none" strike="noStrike" cap="none">
                        <a:latin typeface="Calibri"/>
                        <a:ea typeface="Calibri"/>
                        <a:cs typeface="Calibri"/>
                        <a:sym typeface="Calibri"/>
                      </a:endParaRPr>
                    </a:p>
                  </a:txBody>
                  <a:tcPr marL="0" marR="0" marT="0" marB="0">
                    <a:lnR w="57150" cap="flat" cmpd="sng">
                      <a:solidFill>
                        <a:srgbClr val="FFFFFF"/>
                      </a:solidFill>
                      <a:prstDash val="solid"/>
                      <a:round/>
                      <a:headEnd type="none" w="sm" len="sm"/>
                      <a:tailEnd type="none" w="sm" len="sm"/>
                    </a:lnR>
                    <a:solidFill>
                      <a:srgbClr val="F79546"/>
                    </a:solidFill>
                  </a:tcPr>
                </a:tc>
                <a:tc>
                  <a:txBody>
                    <a:bodyPr/>
                    <a:lstStyle/>
                    <a:p>
                      <a:pPr marL="149860" marR="0" lvl="0" indent="0" algn="l" rtl="0">
                        <a:lnSpc>
                          <a:spcPct val="106206"/>
                        </a:lnSpc>
                        <a:spcBef>
                          <a:spcPts val="0"/>
                        </a:spcBef>
                        <a:spcAft>
                          <a:spcPts val="0"/>
                        </a:spcAft>
                        <a:buNone/>
                      </a:pPr>
                      <a:r>
                        <a:rPr lang="en-US" sz="1200" u="none" strike="noStrike" cap="none">
                          <a:solidFill>
                            <a:srgbClr val="FFFFFF"/>
                          </a:solidFill>
                          <a:latin typeface="Calibri"/>
                          <a:ea typeface="Calibri"/>
                          <a:cs typeface="Calibri"/>
                          <a:sym typeface="Calibri"/>
                        </a:rPr>
                        <a:t>what they do?</a:t>
                      </a:r>
                      <a:endParaRPr sz="1200" u="none" strike="noStrike" cap="none">
                        <a:latin typeface="Calibri"/>
                        <a:ea typeface="Calibri"/>
                        <a:cs typeface="Calibri"/>
                        <a:sym typeface="Calibri"/>
                      </a:endParaRPr>
                    </a:p>
                  </a:txBody>
                  <a:tcPr marL="0" marR="0" marT="0" marB="0">
                    <a:lnL w="57150" cap="flat" cmpd="sng">
                      <a:solidFill>
                        <a:srgbClr val="FFFFFF"/>
                      </a:solidFill>
                      <a:prstDash val="solid"/>
                      <a:round/>
                      <a:headEnd type="none" w="sm" len="sm"/>
                      <a:tailEnd type="none" w="sm" len="sm"/>
                    </a:lnL>
                    <a:solidFill>
                      <a:srgbClr val="9BBA58"/>
                    </a:solidFill>
                  </a:tcPr>
                </a:tc>
                <a:extLst>
                  <a:ext uri="{0D108BD9-81ED-4DB2-BD59-A6C34878D82A}">
                    <a16:rowId xmlns:a16="http://schemas.microsoft.com/office/drawing/2014/main" val="10005"/>
                  </a:ext>
                </a:extLst>
              </a:tr>
              <a:tr h="222875">
                <a:tc>
                  <a:txBody>
                    <a:bodyPr/>
                    <a:lstStyle/>
                    <a:p>
                      <a:pPr marL="121920" marR="0" lvl="0" indent="0" algn="l" rtl="0">
                        <a:lnSpc>
                          <a:spcPct val="106206"/>
                        </a:lnSpc>
                        <a:spcBef>
                          <a:spcPts val="0"/>
                        </a:spcBef>
                        <a:spcAft>
                          <a:spcPts val="0"/>
                        </a:spcAft>
                        <a:buNone/>
                      </a:pPr>
                      <a:r>
                        <a:rPr lang="en-US" sz="1200" u="none" strike="noStrike" cap="none">
                          <a:solidFill>
                            <a:srgbClr val="FFFFFF"/>
                          </a:solidFill>
                          <a:latin typeface="Calibri"/>
                          <a:ea typeface="Calibri"/>
                          <a:cs typeface="Calibri"/>
                          <a:sym typeface="Calibri"/>
                        </a:rPr>
                        <a:t>the brand?</a:t>
                      </a:r>
                      <a:endParaRPr sz="1200" u="none" strike="noStrike" cap="none">
                        <a:latin typeface="Calibri"/>
                        <a:ea typeface="Calibri"/>
                        <a:cs typeface="Calibri"/>
                        <a:sym typeface="Calibri"/>
                      </a:endParaRPr>
                    </a:p>
                  </a:txBody>
                  <a:tcPr marL="0" marR="0" marT="0" marB="0">
                    <a:lnR w="57150" cap="flat" cmpd="sng">
                      <a:solidFill>
                        <a:srgbClr val="FFFFFF"/>
                      </a:solidFill>
                      <a:prstDash val="solid"/>
                      <a:round/>
                      <a:headEnd type="none" w="sm" len="sm"/>
                      <a:tailEnd type="none" w="sm" len="sm"/>
                    </a:lnR>
                    <a:solidFill>
                      <a:srgbClr val="F79546"/>
                    </a:solidFill>
                  </a:tcPr>
                </a:tc>
                <a:tc>
                  <a:txBody>
                    <a:bodyPr/>
                    <a:lstStyle/>
                    <a:p>
                      <a:pPr marL="149860" marR="0" lvl="0" indent="0" algn="l" rtl="0">
                        <a:lnSpc>
                          <a:spcPct val="106206"/>
                        </a:lnSpc>
                        <a:spcBef>
                          <a:spcPts val="0"/>
                        </a:spcBef>
                        <a:spcAft>
                          <a:spcPts val="0"/>
                        </a:spcAft>
                        <a:buNone/>
                      </a:pPr>
                      <a:r>
                        <a:rPr lang="en-US" sz="1200" u="none" strike="noStrike" cap="none">
                          <a:solidFill>
                            <a:srgbClr val="FFFFFF"/>
                          </a:solidFill>
                          <a:latin typeface="Calibri"/>
                          <a:ea typeface="Calibri"/>
                          <a:cs typeface="Calibri"/>
                          <a:sym typeface="Calibri"/>
                        </a:rPr>
                        <a:t>What are the</a:t>
                      </a:r>
                      <a:endParaRPr sz="1200" u="none" strike="noStrike" cap="none">
                        <a:latin typeface="Calibri"/>
                        <a:ea typeface="Calibri"/>
                        <a:cs typeface="Calibri"/>
                        <a:sym typeface="Calibri"/>
                      </a:endParaRPr>
                    </a:p>
                  </a:txBody>
                  <a:tcPr marL="0" marR="0" marT="0" marB="0">
                    <a:lnL w="57150" cap="flat" cmpd="sng">
                      <a:solidFill>
                        <a:srgbClr val="FFFFFF"/>
                      </a:solidFill>
                      <a:prstDash val="solid"/>
                      <a:round/>
                      <a:headEnd type="none" w="sm" len="sm"/>
                      <a:tailEnd type="none" w="sm" len="sm"/>
                    </a:lnL>
                    <a:solidFill>
                      <a:srgbClr val="9BBA58"/>
                    </a:solidFill>
                  </a:tcPr>
                </a:tc>
                <a:extLst>
                  <a:ext uri="{0D108BD9-81ED-4DB2-BD59-A6C34878D82A}">
                    <a16:rowId xmlns:a16="http://schemas.microsoft.com/office/drawing/2014/main" val="10006"/>
                  </a:ext>
                </a:extLst>
              </a:tr>
              <a:tr h="222875">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R w="57150" cap="flat" cmpd="sng">
                      <a:solidFill>
                        <a:srgbClr val="FFFFFF"/>
                      </a:solidFill>
                      <a:prstDash val="solid"/>
                      <a:round/>
                      <a:headEnd type="none" w="sm" len="sm"/>
                      <a:tailEnd type="none" w="sm" len="sm"/>
                    </a:lnR>
                    <a:solidFill>
                      <a:srgbClr val="F79546"/>
                    </a:solidFill>
                  </a:tcPr>
                </a:tc>
                <a:tc>
                  <a:txBody>
                    <a:bodyPr/>
                    <a:lstStyle/>
                    <a:p>
                      <a:pPr marL="149860" marR="0" lvl="0" indent="0" algn="l" rtl="0">
                        <a:lnSpc>
                          <a:spcPct val="105517"/>
                        </a:lnSpc>
                        <a:spcBef>
                          <a:spcPts val="0"/>
                        </a:spcBef>
                        <a:spcAft>
                          <a:spcPts val="0"/>
                        </a:spcAft>
                        <a:buNone/>
                      </a:pPr>
                      <a:r>
                        <a:rPr lang="en-US" sz="1200" u="none" strike="noStrike" cap="none">
                          <a:solidFill>
                            <a:srgbClr val="FFFFFF"/>
                          </a:solidFill>
                          <a:latin typeface="Calibri"/>
                          <a:ea typeface="Calibri"/>
                          <a:cs typeface="Calibri"/>
                          <a:sym typeface="Calibri"/>
                        </a:rPr>
                        <a:t>opportunity</a:t>
                      </a:r>
                      <a:endParaRPr sz="1200" u="none" strike="noStrike" cap="none">
                        <a:latin typeface="Calibri"/>
                        <a:ea typeface="Calibri"/>
                        <a:cs typeface="Calibri"/>
                        <a:sym typeface="Calibri"/>
                      </a:endParaRPr>
                    </a:p>
                  </a:txBody>
                  <a:tcPr marL="0" marR="0" marT="0" marB="0">
                    <a:lnL w="57150" cap="flat" cmpd="sng">
                      <a:solidFill>
                        <a:srgbClr val="FFFFFF"/>
                      </a:solidFill>
                      <a:prstDash val="solid"/>
                      <a:round/>
                      <a:headEnd type="none" w="sm" len="sm"/>
                      <a:tailEnd type="none" w="sm" len="sm"/>
                    </a:lnL>
                    <a:solidFill>
                      <a:srgbClr val="9BBA58"/>
                    </a:solidFill>
                  </a:tcPr>
                </a:tc>
                <a:extLst>
                  <a:ext uri="{0D108BD9-81ED-4DB2-BD59-A6C34878D82A}">
                    <a16:rowId xmlns:a16="http://schemas.microsoft.com/office/drawing/2014/main" val="10007"/>
                  </a:ext>
                </a:extLst>
              </a:tr>
              <a:tr h="474350">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txBody>
                  <a:tcPr marL="0" marR="0" marT="0" marB="0">
                    <a:lnR w="57150" cap="flat" cmpd="sng">
                      <a:solidFill>
                        <a:srgbClr val="FFFFFF"/>
                      </a:solidFill>
                      <a:prstDash val="solid"/>
                      <a:round/>
                      <a:headEnd type="none" w="sm" len="sm"/>
                      <a:tailEnd type="none" w="sm" len="sm"/>
                    </a:lnR>
                    <a:solidFill>
                      <a:srgbClr val="F79546"/>
                    </a:solidFill>
                  </a:tcPr>
                </a:tc>
                <a:tc>
                  <a:txBody>
                    <a:bodyPr/>
                    <a:lstStyle/>
                    <a:p>
                      <a:pPr marL="149860" marR="0" lvl="0" indent="0" algn="l" rtl="0">
                        <a:lnSpc>
                          <a:spcPct val="106206"/>
                        </a:lnSpc>
                        <a:spcBef>
                          <a:spcPts val="0"/>
                        </a:spcBef>
                        <a:spcAft>
                          <a:spcPts val="0"/>
                        </a:spcAft>
                        <a:buNone/>
                      </a:pPr>
                      <a:r>
                        <a:rPr lang="en-US" sz="1200" u="none" strike="noStrike" cap="none" dirty="0">
                          <a:solidFill>
                            <a:srgbClr val="FFFFFF"/>
                          </a:solidFill>
                          <a:latin typeface="Calibri"/>
                          <a:ea typeface="Calibri"/>
                          <a:cs typeface="Calibri"/>
                          <a:sym typeface="Calibri"/>
                        </a:rPr>
                        <a:t>market segments?</a:t>
                      </a:r>
                      <a:endParaRPr sz="1200" u="none" strike="noStrike" cap="none" dirty="0">
                        <a:latin typeface="Calibri"/>
                        <a:ea typeface="Calibri"/>
                        <a:cs typeface="Calibri"/>
                        <a:sym typeface="Calibri"/>
                      </a:endParaRPr>
                    </a:p>
                  </a:txBody>
                  <a:tcPr marL="0" marR="0" marT="0" marB="0">
                    <a:lnL w="57150" cap="flat" cmpd="sng">
                      <a:solidFill>
                        <a:srgbClr val="FFFFFF"/>
                      </a:solidFill>
                      <a:prstDash val="solid"/>
                      <a:round/>
                      <a:headEnd type="none" w="sm" len="sm"/>
                      <a:tailEnd type="none" w="sm" len="sm"/>
                    </a:lnL>
                    <a:solidFill>
                      <a:srgbClr val="9BBA58"/>
                    </a:solidFill>
                  </a:tcPr>
                </a:tc>
                <a:extLst>
                  <a:ext uri="{0D108BD9-81ED-4DB2-BD59-A6C34878D82A}">
                    <a16:rowId xmlns:a16="http://schemas.microsoft.com/office/drawing/2014/main" val="10008"/>
                  </a:ext>
                </a:extLst>
              </a:tr>
            </a:tbl>
          </a:graphicData>
        </a:graphic>
      </p:graphicFrame>
      <p:sp>
        <p:nvSpPr>
          <p:cNvPr id="278" name="Google Shape;278;p18"/>
          <p:cNvSpPr/>
          <p:nvPr/>
        </p:nvSpPr>
        <p:spPr>
          <a:xfrm>
            <a:off x="647700" y="2304288"/>
            <a:ext cx="1750060" cy="2357755"/>
          </a:xfrm>
          <a:custGeom>
            <a:avLst/>
            <a:gdLst/>
            <a:ahLst/>
            <a:cxnLst/>
            <a:rect l="l" t="t" r="r" b="b"/>
            <a:pathLst>
              <a:path w="1750060" h="2357754" extrusionOk="0">
                <a:moveTo>
                  <a:pt x="1749552" y="0"/>
                </a:moveTo>
                <a:lnTo>
                  <a:pt x="0" y="0"/>
                </a:lnTo>
                <a:lnTo>
                  <a:pt x="0" y="2357627"/>
                </a:lnTo>
                <a:lnTo>
                  <a:pt x="1749552" y="2357627"/>
                </a:lnTo>
                <a:lnTo>
                  <a:pt x="1749552" y="0"/>
                </a:lnTo>
                <a:close/>
              </a:path>
            </a:pathLst>
          </a:custGeom>
          <a:solidFill>
            <a:srgbClr val="30859C"/>
          </a:solidFill>
          <a:ln>
            <a:noFill/>
          </a:ln>
        </p:spPr>
        <p:txBody>
          <a:bodyPr spcFirstLastPara="1" wrap="square" lIns="0" tIns="0" rIns="0" bIns="0" anchor="t" anchorCtr="0">
            <a:noAutofit/>
          </a:bodyPr>
          <a:lstStyle/>
          <a:p>
            <a:pPr marL="0" marR="0" lvl="0" indent="0" algn="l" rtl="0">
              <a:spcBef>
                <a:spcPts val="0"/>
              </a:spcBef>
              <a:spcAft>
                <a:spcPts val="0"/>
              </a:spcAft>
              <a:buNone/>
            </a:pPr>
            <a:endParaRPr/>
          </a:p>
        </p:txBody>
      </p:sp>
      <p:sp>
        <p:nvSpPr>
          <p:cNvPr id="279" name="Google Shape;279;p18"/>
          <p:cNvSpPr txBox="1"/>
          <p:nvPr/>
        </p:nvSpPr>
        <p:spPr>
          <a:xfrm>
            <a:off x="733018" y="2345430"/>
            <a:ext cx="1493520" cy="1850823"/>
          </a:xfrm>
          <a:prstGeom prst="rect">
            <a:avLst/>
          </a:prstGeom>
          <a:noFill/>
          <a:ln>
            <a:noFill/>
          </a:ln>
        </p:spPr>
        <p:txBody>
          <a:bodyPr spcFirstLastPara="1" wrap="square" lIns="0" tIns="11425" rIns="0" bIns="0" anchor="t" anchorCtr="0">
            <a:spAutoFit/>
          </a:bodyPr>
          <a:lstStyle/>
          <a:p>
            <a:pPr marL="12700" marR="5080" lvl="0" indent="0" algn="l" rtl="0">
              <a:lnSpc>
                <a:spcPct val="101400"/>
              </a:lnSpc>
              <a:spcBef>
                <a:spcPts val="0"/>
              </a:spcBef>
              <a:spcAft>
                <a:spcPts val="0"/>
              </a:spcAft>
              <a:buNone/>
            </a:pPr>
            <a:r>
              <a:rPr lang="en-US" sz="1200" dirty="0">
                <a:solidFill>
                  <a:srgbClr val="FFFFFF"/>
                </a:solidFill>
                <a:latin typeface="Calibri"/>
                <a:ea typeface="Calibri"/>
                <a:cs typeface="Calibri"/>
                <a:sym typeface="Calibri"/>
              </a:rPr>
              <a:t>Who are the Best customers &amp; what differentiates them from the Rest?</a:t>
            </a:r>
          </a:p>
          <a:p>
            <a:pPr marL="12700" marR="5080" lvl="0" indent="0" algn="l" rtl="0">
              <a:lnSpc>
                <a:spcPct val="101400"/>
              </a:lnSpc>
              <a:spcBef>
                <a:spcPts val="0"/>
              </a:spcBef>
              <a:spcAft>
                <a:spcPts val="0"/>
              </a:spcAft>
              <a:buNone/>
            </a:pPr>
            <a:endParaRPr sz="1200" dirty="0">
              <a:latin typeface="Calibri"/>
              <a:ea typeface="Calibri"/>
              <a:cs typeface="Calibri"/>
              <a:sym typeface="Calibri"/>
            </a:endParaRPr>
          </a:p>
          <a:p>
            <a:pPr marL="12700" marR="158115" lvl="0" indent="0" algn="l" rtl="0">
              <a:lnSpc>
                <a:spcPct val="121379"/>
              </a:lnSpc>
              <a:spcBef>
                <a:spcPts val="55"/>
              </a:spcBef>
              <a:spcAft>
                <a:spcPts val="0"/>
              </a:spcAft>
              <a:buNone/>
            </a:pPr>
            <a:r>
              <a:rPr lang="en-US" sz="1200" dirty="0">
                <a:solidFill>
                  <a:srgbClr val="FFFFFF"/>
                </a:solidFill>
                <a:latin typeface="Calibri"/>
                <a:ea typeface="Calibri"/>
                <a:cs typeface="Calibri"/>
                <a:sym typeface="Calibri"/>
              </a:rPr>
              <a:t>Which customers should get more</a:t>
            </a:r>
            <a:endParaRPr sz="1200" dirty="0">
              <a:latin typeface="Calibri"/>
              <a:ea typeface="Calibri"/>
              <a:cs typeface="Calibri"/>
              <a:sym typeface="Calibri"/>
            </a:endParaRPr>
          </a:p>
          <a:p>
            <a:pPr marL="12700" marR="227329" lvl="0" indent="0" algn="l" rtl="0">
              <a:lnSpc>
                <a:spcPct val="120689"/>
              </a:lnSpc>
              <a:spcBef>
                <a:spcPts val="15"/>
              </a:spcBef>
              <a:spcAft>
                <a:spcPts val="0"/>
              </a:spcAft>
              <a:buNone/>
            </a:pPr>
            <a:r>
              <a:rPr lang="en-US" sz="1200" dirty="0">
                <a:solidFill>
                  <a:srgbClr val="FFFFFF"/>
                </a:solidFill>
                <a:latin typeface="Calibri"/>
                <a:ea typeface="Calibri"/>
                <a:cs typeface="Calibri"/>
                <a:sym typeface="Calibri"/>
              </a:rPr>
              <a:t>investment than others?</a:t>
            </a:r>
            <a:endParaRPr sz="1200" dirty="0">
              <a:latin typeface="Calibri"/>
              <a:ea typeface="Calibri"/>
              <a:cs typeface="Calibri"/>
              <a:sym typeface="Calibri"/>
            </a:endParaRPr>
          </a:p>
        </p:txBody>
      </p:sp>
      <p:sp>
        <p:nvSpPr>
          <p:cNvPr id="280" name="Google Shape;280;p18"/>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An Effective Segmentation Solution Has Various Components</a:t>
            </a:r>
            <a:endParaRPr sz="3200" dirty="0">
              <a:latin typeface="Calibri"/>
              <a:ea typeface="Calibri"/>
              <a:cs typeface="Calibri"/>
            </a:endParaRPr>
          </a:p>
          <a:p>
            <a:pPr>
              <a:lnSpc>
                <a:spcPct val="114107"/>
              </a:lnSpc>
            </a:pPr>
            <a:r>
              <a:rPr lang="en-US" sz="3200" dirty="0">
                <a:latin typeface="Calibri"/>
                <a:ea typeface="Calibri"/>
                <a:cs typeface="Calibri"/>
              </a:rPr>
              <a:t>Marketing Example</a:t>
            </a:r>
            <a:endParaRPr sz="3200" dirty="0">
              <a:latin typeface="Calibri"/>
              <a:ea typeface="Calibri"/>
              <a:cs typeface="Calibri"/>
            </a:endParaRPr>
          </a:p>
        </p:txBody>
      </p:sp>
      <p:sp>
        <p:nvSpPr>
          <p:cNvPr id="281" name="Google Shape;281;p18"/>
          <p:cNvSpPr/>
          <p:nvPr/>
        </p:nvSpPr>
        <p:spPr>
          <a:xfrm>
            <a:off x="2476500" y="2304288"/>
            <a:ext cx="1750060" cy="2365375"/>
          </a:xfrm>
          <a:custGeom>
            <a:avLst/>
            <a:gdLst/>
            <a:ahLst/>
            <a:cxnLst/>
            <a:rect l="l" t="t" r="r" b="b"/>
            <a:pathLst>
              <a:path w="1750060" h="2365375" extrusionOk="0">
                <a:moveTo>
                  <a:pt x="1749552" y="0"/>
                </a:moveTo>
                <a:lnTo>
                  <a:pt x="0" y="0"/>
                </a:lnTo>
                <a:lnTo>
                  <a:pt x="0" y="2365248"/>
                </a:lnTo>
                <a:lnTo>
                  <a:pt x="1749552" y="2365248"/>
                </a:lnTo>
                <a:lnTo>
                  <a:pt x="1749552" y="0"/>
                </a:lnTo>
                <a:close/>
              </a:path>
            </a:pathLst>
          </a:custGeom>
          <a:solidFill>
            <a:srgbClr val="4AAC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a:p>
        </p:txBody>
      </p:sp>
      <p:sp>
        <p:nvSpPr>
          <p:cNvPr id="282" name="Google Shape;282;p18"/>
          <p:cNvSpPr txBox="1"/>
          <p:nvPr/>
        </p:nvSpPr>
        <p:spPr>
          <a:xfrm>
            <a:off x="2585720" y="2340610"/>
            <a:ext cx="1430020" cy="1130689"/>
          </a:xfrm>
          <a:prstGeom prst="rect">
            <a:avLst/>
          </a:prstGeom>
          <a:noFill/>
          <a:ln>
            <a:noFill/>
          </a:ln>
        </p:spPr>
        <p:txBody>
          <a:bodyPr spcFirstLastPara="1" wrap="square" lIns="0" tIns="11425" rIns="0" bIns="0" anchor="t" anchorCtr="0">
            <a:spAutoFit/>
          </a:bodyPr>
          <a:lstStyle/>
          <a:p>
            <a:pPr marL="12700" marR="5080" lvl="0" indent="0" algn="l" rtl="0">
              <a:lnSpc>
                <a:spcPct val="101299"/>
              </a:lnSpc>
              <a:spcBef>
                <a:spcPts val="0"/>
              </a:spcBef>
              <a:spcAft>
                <a:spcPts val="0"/>
              </a:spcAft>
              <a:buNone/>
            </a:pPr>
            <a:r>
              <a:rPr lang="en-US" sz="1200" dirty="0">
                <a:solidFill>
                  <a:srgbClr val="FFFFFF"/>
                </a:solidFill>
                <a:latin typeface="Calibri"/>
                <a:ea typeface="Calibri"/>
                <a:cs typeface="Calibri"/>
                <a:sym typeface="Calibri"/>
              </a:rPr>
              <a:t>Which new customers could become Best customers? Which customers should one grow or retain or reactivate?</a:t>
            </a:r>
            <a:endParaRPr sz="1200" dirty="0">
              <a:latin typeface="Calibri"/>
              <a:ea typeface="Calibri"/>
              <a:cs typeface="Calibri"/>
              <a:sym typeface="Calibri"/>
            </a:endParaRPr>
          </a:p>
        </p:txBody>
      </p:sp>
      <p:sp>
        <p:nvSpPr>
          <p:cNvPr id="283" name="Google Shape;283;p18"/>
          <p:cNvSpPr txBox="1"/>
          <p:nvPr/>
        </p:nvSpPr>
        <p:spPr>
          <a:xfrm>
            <a:off x="4305300" y="2304288"/>
            <a:ext cx="1750060" cy="2357755"/>
          </a:xfrm>
          <a:prstGeom prst="rect">
            <a:avLst/>
          </a:prstGeom>
          <a:solidFill>
            <a:srgbClr val="C0504D"/>
          </a:solidFill>
          <a:ln>
            <a:noFill/>
          </a:ln>
        </p:spPr>
        <p:txBody>
          <a:bodyPr spcFirstLastPara="1" wrap="square" lIns="0" tIns="47625" rIns="0" bIns="0" anchor="t" anchorCtr="0">
            <a:noAutofit/>
          </a:bodyPr>
          <a:lstStyle/>
          <a:p>
            <a:pPr marL="121920" marR="196850" lvl="0" indent="0" algn="l" rtl="0">
              <a:lnSpc>
                <a:spcPct val="101400"/>
              </a:lnSpc>
              <a:spcBef>
                <a:spcPts val="0"/>
              </a:spcBef>
              <a:spcAft>
                <a:spcPts val="0"/>
              </a:spcAft>
              <a:buNone/>
            </a:pPr>
            <a:r>
              <a:rPr lang="en-US" sz="1200" dirty="0">
                <a:solidFill>
                  <a:srgbClr val="FFFFFF"/>
                </a:solidFill>
                <a:latin typeface="Calibri"/>
                <a:ea typeface="Calibri"/>
                <a:cs typeface="Calibri"/>
                <a:sym typeface="Calibri"/>
              </a:rPr>
              <a:t>What products or services should we cross-sell or up- sell?</a:t>
            </a:r>
            <a:endParaRPr sz="1200" dirty="0">
              <a:latin typeface="Calibri"/>
              <a:ea typeface="Calibri"/>
              <a:cs typeface="Calibri"/>
              <a:sym typeface="Calibri"/>
            </a:endParaRPr>
          </a:p>
        </p:txBody>
      </p:sp>
      <p:sp>
        <p:nvSpPr>
          <p:cNvPr id="284" name="Google Shape;284;p18"/>
          <p:cNvSpPr/>
          <p:nvPr/>
        </p:nvSpPr>
        <p:spPr>
          <a:xfrm>
            <a:off x="6117335" y="2304288"/>
            <a:ext cx="1751330" cy="2348865"/>
          </a:xfrm>
          <a:custGeom>
            <a:avLst/>
            <a:gdLst/>
            <a:ahLst/>
            <a:cxnLst/>
            <a:rect l="l" t="t" r="r" b="b"/>
            <a:pathLst>
              <a:path w="1751329" h="2348865" extrusionOk="0">
                <a:moveTo>
                  <a:pt x="1751075" y="0"/>
                </a:moveTo>
                <a:lnTo>
                  <a:pt x="0" y="0"/>
                </a:lnTo>
                <a:lnTo>
                  <a:pt x="0" y="2348483"/>
                </a:lnTo>
                <a:lnTo>
                  <a:pt x="1751075" y="2348483"/>
                </a:lnTo>
                <a:lnTo>
                  <a:pt x="1751075" y="0"/>
                </a:lnTo>
                <a:close/>
              </a:path>
            </a:pathLst>
          </a:custGeom>
          <a:solidFill>
            <a:srgbClr val="8063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a:p>
        </p:txBody>
      </p:sp>
      <p:sp>
        <p:nvSpPr>
          <p:cNvPr id="285" name="Google Shape;285;p18"/>
          <p:cNvSpPr txBox="1"/>
          <p:nvPr/>
        </p:nvSpPr>
        <p:spPr>
          <a:xfrm>
            <a:off x="6228079" y="2340610"/>
            <a:ext cx="1219835" cy="944164"/>
          </a:xfrm>
          <a:prstGeom prst="rect">
            <a:avLst/>
          </a:prstGeom>
          <a:noFill/>
          <a:ln>
            <a:noFill/>
          </a:ln>
        </p:spPr>
        <p:txBody>
          <a:bodyPr spcFirstLastPara="1" wrap="square" lIns="0" tIns="11425" rIns="0" bIns="0" anchor="t" anchorCtr="0">
            <a:spAutoFit/>
          </a:bodyPr>
          <a:lstStyle/>
          <a:p>
            <a:pPr marL="12700" marR="5080" lvl="0" indent="0" algn="l" rtl="0">
              <a:lnSpc>
                <a:spcPct val="101299"/>
              </a:lnSpc>
              <a:spcBef>
                <a:spcPts val="0"/>
              </a:spcBef>
              <a:spcAft>
                <a:spcPts val="0"/>
              </a:spcAft>
              <a:buNone/>
            </a:pPr>
            <a:r>
              <a:rPr lang="en-US" sz="1200" dirty="0">
                <a:solidFill>
                  <a:srgbClr val="FFFFFF"/>
                </a:solidFill>
                <a:latin typeface="Calibri"/>
                <a:ea typeface="Calibri"/>
                <a:cs typeface="Calibri"/>
                <a:sym typeface="Calibri"/>
              </a:rPr>
              <a:t>Which channels may be most appropriate in interacting with customers?</a:t>
            </a:r>
            <a:endParaRPr sz="1200" dirty="0">
              <a:latin typeface="Calibri"/>
              <a:ea typeface="Calibri"/>
              <a:cs typeface="Calibri"/>
              <a:sym typeface="Calibri"/>
            </a:endParaRPr>
          </a:p>
        </p:txBody>
      </p:sp>
      <p:sp>
        <p:nvSpPr>
          <p:cNvPr id="286" name="Google Shape;286;p18"/>
          <p:cNvSpPr txBox="1"/>
          <p:nvPr/>
        </p:nvSpPr>
        <p:spPr>
          <a:xfrm>
            <a:off x="2219950" y="5486400"/>
            <a:ext cx="8266200" cy="602100"/>
          </a:xfrm>
          <a:prstGeom prst="rect">
            <a:avLst/>
          </a:prstGeom>
          <a:solidFill>
            <a:srgbClr val="585858"/>
          </a:solidFill>
          <a:ln>
            <a:noFill/>
          </a:ln>
        </p:spPr>
        <p:txBody>
          <a:bodyPr spcFirstLastPara="1" wrap="square" lIns="0" tIns="47625" rIns="0" bIns="0" anchor="t" anchorCtr="0">
            <a:spAutoFit/>
          </a:bodyPr>
          <a:lstStyle/>
          <a:p>
            <a:pPr marL="549275" marR="202565" lvl="0" indent="-34290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Integrated solution to improve customer experience and proactively manage the customer journey – marketing programs with customer centricity in mind</a:t>
            </a:r>
            <a:endParaRPr sz="1800" dirty="0">
              <a:latin typeface="Calibri"/>
              <a:ea typeface="Calibri"/>
              <a:cs typeface="Calibri"/>
              <a:sym typeface="Calibri"/>
            </a:endParaRPr>
          </a:p>
        </p:txBody>
      </p:sp>
      <p:sp>
        <p:nvSpPr>
          <p:cNvPr id="287" name="Google Shape;287;p18"/>
          <p:cNvSpPr txBox="1"/>
          <p:nvPr/>
        </p:nvSpPr>
        <p:spPr>
          <a:xfrm>
            <a:off x="647700" y="1705355"/>
            <a:ext cx="1750060" cy="525520"/>
          </a:xfrm>
          <a:prstGeom prst="rect">
            <a:avLst/>
          </a:prstGeom>
          <a:noFill/>
          <a:ln w="9525" cap="flat" cmpd="sng">
            <a:solidFill>
              <a:srgbClr val="30859C"/>
            </a:solidFill>
            <a:prstDash val="solid"/>
            <a:round/>
            <a:headEnd type="none" w="sm" len="sm"/>
            <a:tailEnd type="none" w="sm" len="sm"/>
          </a:ln>
        </p:spPr>
        <p:txBody>
          <a:bodyPr spcFirstLastPara="1" wrap="square" lIns="0" tIns="90800" rIns="0" bIns="0" anchor="t" anchorCtr="0">
            <a:noAutofit/>
          </a:bodyPr>
          <a:lstStyle/>
          <a:p>
            <a:pPr marL="0" marR="0" lvl="0" indent="0" algn="ctr" rtl="0">
              <a:lnSpc>
                <a:spcPct val="100000"/>
              </a:lnSpc>
              <a:spcBef>
                <a:spcPts val="0"/>
              </a:spcBef>
              <a:spcAft>
                <a:spcPts val="0"/>
              </a:spcAft>
              <a:buNone/>
            </a:pPr>
            <a:r>
              <a:rPr lang="en-US" sz="1600" b="1">
                <a:solidFill>
                  <a:srgbClr val="2E5496"/>
                </a:solidFill>
                <a:latin typeface="Calibri"/>
                <a:ea typeface="Calibri"/>
                <a:cs typeface="Calibri"/>
                <a:sym typeface="Calibri"/>
              </a:rPr>
              <a:t>Value</a:t>
            </a:r>
            <a:endParaRPr sz="1600">
              <a:latin typeface="Calibri"/>
              <a:ea typeface="Calibri"/>
              <a:cs typeface="Calibri"/>
              <a:sym typeface="Calibri"/>
            </a:endParaRPr>
          </a:p>
        </p:txBody>
      </p:sp>
      <p:sp>
        <p:nvSpPr>
          <p:cNvPr id="288" name="Google Shape;288;p18"/>
          <p:cNvSpPr txBox="1"/>
          <p:nvPr/>
        </p:nvSpPr>
        <p:spPr>
          <a:xfrm>
            <a:off x="2476500" y="1702307"/>
            <a:ext cx="1750060" cy="528568"/>
          </a:xfrm>
          <a:prstGeom prst="rect">
            <a:avLst/>
          </a:prstGeom>
          <a:noFill/>
          <a:ln w="9525" cap="flat" cmpd="sng">
            <a:solidFill>
              <a:srgbClr val="4AACC5"/>
            </a:solidFill>
            <a:prstDash val="solid"/>
            <a:round/>
            <a:headEnd type="none" w="sm" len="sm"/>
            <a:tailEnd type="none" w="sm" len="sm"/>
          </a:ln>
        </p:spPr>
        <p:txBody>
          <a:bodyPr spcFirstLastPara="1" wrap="square" lIns="0" tIns="104775" rIns="0" bIns="0" anchor="t" anchorCtr="0">
            <a:noAutofit/>
          </a:bodyPr>
          <a:lstStyle/>
          <a:p>
            <a:pPr marL="516890" marR="0" lvl="0" indent="0" algn="l" rtl="0">
              <a:lnSpc>
                <a:spcPct val="100000"/>
              </a:lnSpc>
              <a:spcBef>
                <a:spcPts val="0"/>
              </a:spcBef>
              <a:spcAft>
                <a:spcPts val="0"/>
              </a:spcAft>
              <a:buNone/>
            </a:pPr>
            <a:r>
              <a:rPr lang="en-US" sz="1600" b="1">
                <a:solidFill>
                  <a:srgbClr val="4471C4"/>
                </a:solidFill>
                <a:latin typeface="Calibri"/>
                <a:ea typeface="Calibri"/>
                <a:cs typeface="Calibri"/>
                <a:sym typeface="Calibri"/>
              </a:rPr>
              <a:t>Lifecycle</a:t>
            </a:r>
            <a:endParaRPr sz="1600">
              <a:latin typeface="Calibri"/>
              <a:ea typeface="Calibri"/>
              <a:cs typeface="Calibri"/>
              <a:sym typeface="Calibri"/>
            </a:endParaRPr>
          </a:p>
        </p:txBody>
      </p:sp>
      <p:sp>
        <p:nvSpPr>
          <p:cNvPr id="289" name="Google Shape;289;p18"/>
          <p:cNvSpPr txBox="1"/>
          <p:nvPr/>
        </p:nvSpPr>
        <p:spPr>
          <a:xfrm>
            <a:off x="4305300" y="1700783"/>
            <a:ext cx="1750060" cy="529376"/>
          </a:xfrm>
          <a:prstGeom prst="rect">
            <a:avLst/>
          </a:prstGeom>
          <a:noFill/>
          <a:ln w="95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546100" marR="0" lvl="0" indent="0" algn="l" rtl="0">
              <a:lnSpc>
                <a:spcPct val="115312"/>
              </a:lnSpc>
              <a:spcBef>
                <a:spcPts val="0"/>
              </a:spcBef>
              <a:spcAft>
                <a:spcPts val="0"/>
              </a:spcAft>
              <a:buNone/>
            </a:pPr>
            <a:r>
              <a:rPr lang="en-US" sz="1600" b="1">
                <a:solidFill>
                  <a:srgbClr val="EC7C30"/>
                </a:solidFill>
                <a:latin typeface="Calibri"/>
                <a:ea typeface="Calibri"/>
                <a:cs typeface="Calibri"/>
                <a:sym typeface="Calibri"/>
              </a:rPr>
              <a:t>Product</a:t>
            </a:r>
            <a:endParaRPr sz="1600">
              <a:latin typeface="Calibri"/>
              <a:ea typeface="Calibri"/>
              <a:cs typeface="Calibri"/>
              <a:sym typeface="Calibri"/>
            </a:endParaRPr>
          </a:p>
          <a:p>
            <a:pPr marL="454659" marR="0" lvl="0" indent="0" algn="l" rtl="0">
              <a:lnSpc>
                <a:spcPct val="100000"/>
              </a:lnSpc>
              <a:spcBef>
                <a:spcPts val="0"/>
              </a:spcBef>
              <a:spcAft>
                <a:spcPts val="0"/>
              </a:spcAft>
              <a:buNone/>
            </a:pPr>
            <a:r>
              <a:rPr lang="en-US" sz="1600" b="1">
                <a:solidFill>
                  <a:srgbClr val="EC7C30"/>
                </a:solidFill>
                <a:latin typeface="Calibri"/>
                <a:ea typeface="Calibri"/>
                <a:cs typeface="Calibri"/>
                <a:sym typeface="Calibri"/>
              </a:rPr>
              <a:t>Clustering</a:t>
            </a:r>
            <a:endParaRPr sz="1600">
              <a:latin typeface="Calibri"/>
              <a:ea typeface="Calibri"/>
              <a:cs typeface="Calibri"/>
              <a:sym typeface="Calibri"/>
            </a:endParaRPr>
          </a:p>
        </p:txBody>
      </p:sp>
      <p:sp>
        <p:nvSpPr>
          <p:cNvPr id="290" name="Google Shape;290;p18"/>
          <p:cNvSpPr txBox="1"/>
          <p:nvPr/>
        </p:nvSpPr>
        <p:spPr>
          <a:xfrm>
            <a:off x="7933943" y="1702307"/>
            <a:ext cx="1743710" cy="528568"/>
          </a:xfrm>
          <a:prstGeom prst="rect">
            <a:avLst/>
          </a:prstGeom>
          <a:noFill/>
          <a:ln w="9525" cap="flat" cmpd="sng">
            <a:solidFill>
              <a:srgbClr val="F79546"/>
            </a:solidFill>
            <a:prstDash val="solid"/>
            <a:round/>
            <a:headEnd type="none" w="sm" len="sm"/>
            <a:tailEnd type="none" w="sm" len="sm"/>
          </a:ln>
        </p:spPr>
        <p:txBody>
          <a:bodyPr spcFirstLastPara="1" wrap="square" lIns="0" tIns="104775" rIns="0" bIns="0" anchor="t" anchorCtr="0">
            <a:noAutofit/>
          </a:bodyPr>
          <a:lstStyle/>
          <a:p>
            <a:pPr marL="312420" marR="0" lvl="0" indent="0" algn="l" rtl="0">
              <a:lnSpc>
                <a:spcPct val="100000"/>
              </a:lnSpc>
              <a:spcBef>
                <a:spcPts val="0"/>
              </a:spcBef>
              <a:spcAft>
                <a:spcPts val="0"/>
              </a:spcAft>
              <a:buNone/>
            </a:pPr>
            <a:r>
              <a:rPr lang="en-US" sz="1600" b="1" dirty="0">
                <a:solidFill>
                  <a:srgbClr val="6FAC46"/>
                </a:solidFill>
                <a:latin typeface="Calibri"/>
                <a:ea typeface="Calibri"/>
                <a:cs typeface="Calibri"/>
                <a:sym typeface="Calibri"/>
              </a:rPr>
              <a:t>Demographic</a:t>
            </a:r>
            <a:endParaRPr sz="1600" dirty="0">
              <a:latin typeface="Calibri"/>
              <a:ea typeface="Calibri"/>
              <a:cs typeface="Calibri"/>
              <a:sym typeface="Calibri"/>
            </a:endParaRPr>
          </a:p>
        </p:txBody>
      </p:sp>
      <p:sp>
        <p:nvSpPr>
          <p:cNvPr id="291" name="Google Shape;291;p18"/>
          <p:cNvSpPr txBox="1"/>
          <p:nvPr/>
        </p:nvSpPr>
        <p:spPr>
          <a:xfrm>
            <a:off x="6117335" y="1702307"/>
            <a:ext cx="1751330" cy="522002"/>
          </a:xfrm>
          <a:prstGeom prst="rect">
            <a:avLst/>
          </a:prstGeom>
          <a:noFill/>
          <a:ln w="9525" cap="flat" cmpd="sng">
            <a:solidFill>
              <a:srgbClr val="8063A1"/>
            </a:solidFill>
            <a:prstDash val="solid"/>
            <a:round/>
            <a:headEnd type="none" w="sm" len="sm"/>
            <a:tailEnd type="none" w="sm" len="sm"/>
          </a:ln>
        </p:spPr>
        <p:txBody>
          <a:bodyPr spcFirstLastPara="1" wrap="square" lIns="0" tIns="0" rIns="0" bIns="0" anchor="t" anchorCtr="0">
            <a:noAutofit/>
          </a:bodyPr>
          <a:lstStyle/>
          <a:p>
            <a:pPr marL="354965" marR="0" lvl="0" indent="0" algn="l" rtl="0">
              <a:lnSpc>
                <a:spcPct val="111812"/>
              </a:lnSpc>
              <a:spcBef>
                <a:spcPts val="0"/>
              </a:spcBef>
              <a:spcAft>
                <a:spcPts val="0"/>
              </a:spcAft>
              <a:buNone/>
            </a:pPr>
            <a:r>
              <a:rPr lang="en-US" sz="1600" b="1">
                <a:solidFill>
                  <a:srgbClr val="FFC000"/>
                </a:solidFill>
                <a:latin typeface="Calibri"/>
                <a:ea typeface="Calibri"/>
                <a:cs typeface="Calibri"/>
                <a:sym typeface="Calibri"/>
              </a:rPr>
              <a:t>Engagement</a:t>
            </a:r>
            <a:endParaRPr sz="1600">
              <a:latin typeface="Calibri"/>
              <a:ea typeface="Calibri"/>
              <a:cs typeface="Calibri"/>
              <a:sym typeface="Calibri"/>
            </a:endParaRPr>
          </a:p>
          <a:p>
            <a:pPr marL="455930" marR="0" lvl="0" indent="0" algn="l" rtl="0">
              <a:lnSpc>
                <a:spcPct val="100000"/>
              </a:lnSpc>
              <a:spcBef>
                <a:spcPts val="0"/>
              </a:spcBef>
              <a:spcAft>
                <a:spcPts val="0"/>
              </a:spcAft>
              <a:buNone/>
            </a:pPr>
            <a:r>
              <a:rPr lang="en-US" sz="1600" b="1">
                <a:solidFill>
                  <a:srgbClr val="FFC000"/>
                </a:solidFill>
                <a:latin typeface="Calibri"/>
                <a:ea typeface="Calibri"/>
                <a:cs typeface="Calibri"/>
                <a:sym typeface="Calibri"/>
              </a:rPr>
              <a:t>Clustering</a:t>
            </a:r>
            <a:endParaRPr sz="1600">
              <a:latin typeface="Calibri"/>
              <a:ea typeface="Calibri"/>
              <a:cs typeface="Calibri"/>
              <a:sym typeface="Calibri"/>
            </a:endParaRPr>
          </a:p>
        </p:txBody>
      </p:sp>
      <p:sp>
        <p:nvSpPr>
          <p:cNvPr id="292" name="Google Shape;292;p18"/>
          <p:cNvSpPr txBox="1"/>
          <p:nvPr/>
        </p:nvSpPr>
        <p:spPr>
          <a:xfrm>
            <a:off x="9730740" y="1702307"/>
            <a:ext cx="1744980" cy="522002"/>
          </a:xfrm>
          <a:prstGeom prst="rect">
            <a:avLst/>
          </a:prstGeom>
          <a:noFill/>
          <a:ln w="9525" cap="flat" cmpd="sng">
            <a:solidFill>
              <a:srgbClr val="9BBA58"/>
            </a:solidFill>
            <a:prstDash val="solid"/>
            <a:round/>
            <a:headEnd type="none" w="sm" len="sm"/>
            <a:tailEnd type="none" w="sm" len="sm"/>
          </a:ln>
        </p:spPr>
        <p:txBody>
          <a:bodyPr spcFirstLastPara="1" wrap="square" lIns="0" tIns="110475" rIns="0" bIns="0" anchor="t" anchorCtr="0">
            <a:noAutofit/>
          </a:bodyPr>
          <a:lstStyle/>
          <a:p>
            <a:pPr marL="423544" marR="0" lvl="0" indent="0" algn="l" rtl="0">
              <a:lnSpc>
                <a:spcPct val="100000"/>
              </a:lnSpc>
              <a:spcBef>
                <a:spcPts val="0"/>
              </a:spcBef>
              <a:spcAft>
                <a:spcPts val="0"/>
              </a:spcAft>
              <a:buNone/>
            </a:pPr>
            <a:r>
              <a:rPr lang="en-US" sz="1600" b="1">
                <a:solidFill>
                  <a:srgbClr val="A4A4A4"/>
                </a:solidFill>
                <a:latin typeface="Calibri"/>
                <a:ea typeface="Calibri"/>
                <a:cs typeface="Calibri"/>
                <a:sym typeface="Calibri"/>
              </a:rPr>
              <a:t>Attitudinal</a:t>
            </a:r>
            <a:endParaRPr sz="1600">
              <a:latin typeface="Calibri"/>
              <a:ea typeface="Calibri"/>
              <a:cs typeface="Calibri"/>
              <a:sym typeface="Calibri"/>
            </a:endParaRPr>
          </a:p>
        </p:txBody>
      </p:sp>
      <p:sp>
        <p:nvSpPr>
          <p:cNvPr id="293" name="Google Shape;293;p18"/>
          <p:cNvSpPr/>
          <p:nvPr/>
        </p:nvSpPr>
        <p:spPr>
          <a:xfrm>
            <a:off x="672845" y="4764785"/>
            <a:ext cx="10765790" cy="607060"/>
          </a:xfrm>
          <a:custGeom>
            <a:avLst/>
            <a:gdLst/>
            <a:ahLst/>
            <a:cxnLst/>
            <a:rect l="l" t="t" r="r" b="b"/>
            <a:pathLst>
              <a:path w="10765790" h="607060" extrusionOk="0">
                <a:moveTo>
                  <a:pt x="10765536" y="0"/>
                </a:moveTo>
                <a:lnTo>
                  <a:pt x="10764202" y="69544"/>
                </a:lnTo>
                <a:lnTo>
                  <a:pt x="10760402" y="133381"/>
                </a:lnTo>
                <a:lnTo>
                  <a:pt x="10754439" y="189691"/>
                </a:lnTo>
                <a:lnTo>
                  <a:pt x="10746614" y="236655"/>
                </a:lnTo>
                <a:lnTo>
                  <a:pt x="10726587" y="295267"/>
                </a:lnTo>
                <a:lnTo>
                  <a:pt x="10714990" y="303275"/>
                </a:lnTo>
                <a:lnTo>
                  <a:pt x="5433314" y="303275"/>
                </a:lnTo>
                <a:lnTo>
                  <a:pt x="5421716" y="311284"/>
                </a:lnTo>
                <a:lnTo>
                  <a:pt x="5401689" y="369896"/>
                </a:lnTo>
                <a:lnTo>
                  <a:pt x="5393864" y="416860"/>
                </a:lnTo>
                <a:lnTo>
                  <a:pt x="5387901" y="473170"/>
                </a:lnTo>
                <a:lnTo>
                  <a:pt x="5384101" y="537007"/>
                </a:lnTo>
                <a:lnTo>
                  <a:pt x="5382768" y="606551"/>
                </a:lnTo>
                <a:lnTo>
                  <a:pt x="5381434" y="537007"/>
                </a:lnTo>
                <a:lnTo>
                  <a:pt x="5377634" y="473170"/>
                </a:lnTo>
                <a:lnTo>
                  <a:pt x="5371671" y="416860"/>
                </a:lnTo>
                <a:lnTo>
                  <a:pt x="5363846" y="369896"/>
                </a:lnTo>
                <a:lnTo>
                  <a:pt x="5343819" y="311284"/>
                </a:lnTo>
                <a:lnTo>
                  <a:pt x="5332221" y="303275"/>
                </a:lnTo>
                <a:lnTo>
                  <a:pt x="50546" y="303275"/>
                </a:lnTo>
                <a:lnTo>
                  <a:pt x="38956" y="295267"/>
                </a:lnTo>
                <a:lnTo>
                  <a:pt x="18932" y="236655"/>
                </a:lnTo>
                <a:lnTo>
                  <a:pt x="11104" y="189691"/>
                </a:lnTo>
                <a:lnTo>
                  <a:pt x="5137" y="133381"/>
                </a:lnTo>
                <a:lnTo>
                  <a:pt x="1335" y="69544"/>
                </a:lnTo>
                <a:lnTo>
                  <a:pt x="0" y="0"/>
                </a:lnTo>
              </a:path>
            </a:pathLst>
          </a:custGeom>
          <a:noFill/>
          <a:ln w="25900" cap="flat" cmpd="sng">
            <a:solidFill>
              <a:srgbClr val="A6A6A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p:nvPr/>
        </p:nvSpPr>
        <p:spPr>
          <a:xfrm>
            <a:off x="11928729" y="6539280"/>
            <a:ext cx="77470" cy="1479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8</a:t>
            </a:r>
            <a:endParaRPr sz="800">
              <a:latin typeface="Calibri"/>
              <a:ea typeface="Calibri"/>
              <a:cs typeface="Calibri"/>
              <a:sym typeface="Calibri"/>
            </a:endParaRPr>
          </a:p>
        </p:txBody>
      </p:sp>
      <p:sp>
        <p:nvSpPr>
          <p:cNvPr id="102" name="Google Shape;102;p14"/>
          <p:cNvSpPr txBox="1"/>
          <p:nvPr/>
        </p:nvSpPr>
        <p:spPr>
          <a:xfrm rot="5400000">
            <a:off x="10470209" y="3367912"/>
            <a:ext cx="2987675" cy="121285"/>
          </a:xfrm>
          <a:prstGeom prst="rect">
            <a:avLst/>
          </a:prstGeom>
          <a:noFill/>
          <a:ln>
            <a:noFill/>
          </a:ln>
        </p:spPr>
        <p:txBody>
          <a:bodyPr spcFirstLastPara="1" wrap="square" lIns="0" tIns="6975" rIns="0" bIns="0" anchor="t" anchorCtr="0">
            <a:spAutoFit/>
          </a:bodyPr>
          <a:lstStyle/>
          <a:p>
            <a:pPr marL="12700" marR="0" lvl="0" indent="0" algn="l" rtl="0">
              <a:lnSpc>
                <a:spcPct val="100000"/>
              </a:lnSpc>
              <a:spcBef>
                <a:spcPts val="0"/>
              </a:spcBef>
              <a:spcAft>
                <a:spcPts val="0"/>
              </a:spcAft>
              <a:buNone/>
            </a:pPr>
            <a:r>
              <a:rPr lang="en-US" sz="650" dirty="0">
                <a:latin typeface="Arial"/>
                <a:ea typeface="Arial"/>
                <a:cs typeface="Arial"/>
                <a:sym typeface="Arial"/>
              </a:rPr>
              <a:t>Copyright © Epsilon 2017 Epsilon Data Management, LLC. All rights reserved.</a:t>
            </a:r>
            <a:endParaRPr sz="650" dirty="0">
              <a:latin typeface="Arial"/>
              <a:ea typeface="Arial"/>
              <a:cs typeface="Arial"/>
              <a:sym typeface="Arial"/>
            </a:endParaRPr>
          </a:p>
        </p:txBody>
      </p:sp>
      <p:sp>
        <p:nvSpPr>
          <p:cNvPr id="103" name="Google Shape;103;p14"/>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Segmentation Methodology</a:t>
            </a:r>
            <a:endParaRPr sz="3200" dirty="0">
              <a:latin typeface="Calibri"/>
              <a:ea typeface="Calibri"/>
              <a:cs typeface="Calibri"/>
            </a:endParaRPr>
          </a:p>
        </p:txBody>
      </p:sp>
      <p:grpSp>
        <p:nvGrpSpPr>
          <p:cNvPr id="104" name="Google Shape;104;p14"/>
          <p:cNvGrpSpPr/>
          <p:nvPr/>
        </p:nvGrpSpPr>
        <p:grpSpPr>
          <a:xfrm>
            <a:off x="3215989" y="3048000"/>
            <a:ext cx="4852193" cy="2371725"/>
            <a:chOff x="3215989" y="3048000"/>
            <a:chExt cx="4852193" cy="2371725"/>
          </a:xfrm>
        </p:grpSpPr>
        <p:sp>
          <p:nvSpPr>
            <p:cNvPr id="105" name="Google Shape;105;p14"/>
            <p:cNvSpPr/>
            <p:nvPr/>
          </p:nvSpPr>
          <p:spPr>
            <a:xfrm>
              <a:off x="3215989" y="3220212"/>
              <a:ext cx="1329055" cy="2037714"/>
            </a:xfrm>
            <a:custGeom>
              <a:avLst/>
              <a:gdLst/>
              <a:ahLst/>
              <a:cxnLst/>
              <a:rect l="l" t="t" r="r" b="b"/>
              <a:pathLst>
                <a:path w="1329054" h="2037714" extrusionOk="0">
                  <a:moveTo>
                    <a:pt x="385095" y="0"/>
                  </a:moveTo>
                  <a:lnTo>
                    <a:pt x="353673" y="35108"/>
                  </a:lnTo>
                  <a:lnTo>
                    <a:pt x="323587" y="71116"/>
                  </a:lnTo>
                  <a:lnTo>
                    <a:pt x="294838" y="107982"/>
                  </a:lnTo>
                  <a:lnTo>
                    <a:pt x="267427" y="145671"/>
                  </a:lnTo>
                  <a:lnTo>
                    <a:pt x="241353" y="184143"/>
                  </a:lnTo>
                  <a:lnTo>
                    <a:pt x="216616" y="223361"/>
                  </a:lnTo>
                  <a:lnTo>
                    <a:pt x="193216" y="263285"/>
                  </a:lnTo>
                  <a:lnTo>
                    <a:pt x="171153" y="303879"/>
                  </a:lnTo>
                  <a:lnTo>
                    <a:pt x="150428" y="345103"/>
                  </a:lnTo>
                  <a:lnTo>
                    <a:pt x="131039" y="386920"/>
                  </a:lnTo>
                  <a:lnTo>
                    <a:pt x="112988" y="429291"/>
                  </a:lnTo>
                  <a:lnTo>
                    <a:pt x="96273" y="472178"/>
                  </a:lnTo>
                  <a:lnTo>
                    <a:pt x="80896" y="515543"/>
                  </a:lnTo>
                  <a:lnTo>
                    <a:pt x="66856" y="559347"/>
                  </a:lnTo>
                  <a:lnTo>
                    <a:pt x="54154" y="603553"/>
                  </a:lnTo>
                  <a:lnTo>
                    <a:pt x="42788" y="648123"/>
                  </a:lnTo>
                  <a:lnTo>
                    <a:pt x="32759" y="693017"/>
                  </a:lnTo>
                  <a:lnTo>
                    <a:pt x="24068" y="738199"/>
                  </a:lnTo>
                  <a:lnTo>
                    <a:pt x="16714" y="783629"/>
                  </a:lnTo>
                  <a:lnTo>
                    <a:pt x="10697" y="829270"/>
                  </a:lnTo>
                  <a:lnTo>
                    <a:pt x="6017" y="875083"/>
                  </a:lnTo>
                  <a:lnTo>
                    <a:pt x="2674" y="921030"/>
                  </a:lnTo>
                  <a:lnTo>
                    <a:pt x="668" y="967073"/>
                  </a:lnTo>
                  <a:lnTo>
                    <a:pt x="0" y="1013174"/>
                  </a:lnTo>
                  <a:lnTo>
                    <a:pt x="668" y="1059294"/>
                  </a:lnTo>
                  <a:lnTo>
                    <a:pt x="2674" y="1105396"/>
                  </a:lnTo>
                  <a:lnTo>
                    <a:pt x="6017" y="1151440"/>
                  </a:lnTo>
                  <a:lnTo>
                    <a:pt x="10697" y="1197390"/>
                  </a:lnTo>
                  <a:lnTo>
                    <a:pt x="16714" y="1243206"/>
                  </a:lnTo>
                  <a:lnTo>
                    <a:pt x="24068" y="1288851"/>
                  </a:lnTo>
                  <a:lnTo>
                    <a:pt x="32759" y="1334286"/>
                  </a:lnTo>
                  <a:lnTo>
                    <a:pt x="42788" y="1379473"/>
                  </a:lnTo>
                  <a:lnTo>
                    <a:pt x="54154" y="1424375"/>
                  </a:lnTo>
                  <a:lnTo>
                    <a:pt x="66856" y="1468952"/>
                  </a:lnTo>
                  <a:lnTo>
                    <a:pt x="80896" y="1513166"/>
                  </a:lnTo>
                  <a:lnTo>
                    <a:pt x="96273" y="1556980"/>
                  </a:lnTo>
                  <a:lnTo>
                    <a:pt x="112988" y="1600355"/>
                  </a:lnTo>
                  <a:lnTo>
                    <a:pt x="131039" y="1643252"/>
                  </a:lnTo>
                  <a:lnTo>
                    <a:pt x="150428" y="1685635"/>
                  </a:lnTo>
                  <a:lnTo>
                    <a:pt x="171153" y="1727464"/>
                  </a:lnTo>
                  <a:lnTo>
                    <a:pt x="193216" y="1768701"/>
                  </a:lnTo>
                  <a:lnTo>
                    <a:pt x="216616" y="1809309"/>
                  </a:lnTo>
                  <a:lnTo>
                    <a:pt x="241353" y="1849248"/>
                  </a:lnTo>
                  <a:lnTo>
                    <a:pt x="267427" y="1888482"/>
                  </a:lnTo>
                  <a:lnTo>
                    <a:pt x="294838" y="1926970"/>
                  </a:lnTo>
                  <a:lnTo>
                    <a:pt x="323587" y="1964676"/>
                  </a:lnTo>
                  <a:lnTo>
                    <a:pt x="353673" y="2001561"/>
                  </a:lnTo>
                  <a:lnTo>
                    <a:pt x="385095" y="2037588"/>
                  </a:lnTo>
                  <a:lnTo>
                    <a:pt x="1328578" y="1018794"/>
                  </a:lnTo>
                  <a:lnTo>
                    <a:pt x="385095" y="0"/>
                  </a:lnTo>
                  <a:close/>
                </a:path>
              </a:pathLst>
            </a:custGeom>
            <a:solidFill>
              <a:srgbClr val="99DCFF">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6" name="Google Shape;106;p14"/>
            <p:cNvSpPr/>
            <p:nvPr/>
          </p:nvSpPr>
          <p:spPr>
            <a:xfrm>
              <a:off x="3340131" y="3048000"/>
              <a:ext cx="1730375" cy="2371725"/>
            </a:xfrm>
            <a:custGeom>
              <a:avLst/>
              <a:gdLst/>
              <a:ahLst/>
              <a:cxnLst/>
              <a:rect l="l" t="t" r="r" b="b"/>
              <a:pathLst>
                <a:path w="1730375" h="2371725" extrusionOk="0">
                  <a:moveTo>
                    <a:pt x="501491" y="0"/>
                  </a:moveTo>
                  <a:lnTo>
                    <a:pt x="467501" y="34623"/>
                  </a:lnTo>
                  <a:lnTo>
                    <a:pt x="434705" y="69937"/>
                  </a:lnTo>
                  <a:lnTo>
                    <a:pt x="403101" y="105916"/>
                  </a:lnTo>
                  <a:lnTo>
                    <a:pt x="372689" y="142535"/>
                  </a:lnTo>
                  <a:lnTo>
                    <a:pt x="343470" y="179768"/>
                  </a:lnTo>
                  <a:lnTo>
                    <a:pt x="315444" y="217590"/>
                  </a:lnTo>
                  <a:lnTo>
                    <a:pt x="288610" y="255977"/>
                  </a:lnTo>
                  <a:lnTo>
                    <a:pt x="262969" y="294902"/>
                  </a:lnTo>
                  <a:lnTo>
                    <a:pt x="238521" y="334341"/>
                  </a:lnTo>
                  <a:lnTo>
                    <a:pt x="215265" y="374269"/>
                  </a:lnTo>
                  <a:lnTo>
                    <a:pt x="193202" y="414660"/>
                  </a:lnTo>
                  <a:lnTo>
                    <a:pt x="172331" y="455489"/>
                  </a:lnTo>
                  <a:lnTo>
                    <a:pt x="152653" y="496731"/>
                  </a:lnTo>
                  <a:lnTo>
                    <a:pt x="134168" y="538361"/>
                  </a:lnTo>
                  <a:lnTo>
                    <a:pt x="116875" y="580353"/>
                  </a:lnTo>
                  <a:lnTo>
                    <a:pt x="100775" y="622683"/>
                  </a:lnTo>
                  <a:lnTo>
                    <a:pt x="85867" y="665325"/>
                  </a:lnTo>
                  <a:lnTo>
                    <a:pt x="72152" y="708253"/>
                  </a:lnTo>
                  <a:lnTo>
                    <a:pt x="59630" y="751444"/>
                  </a:lnTo>
                  <a:lnTo>
                    <a:pt x="48300" y="794870"/>
                  </a:lnTo>
                  <a:lnTo>
                    <a:pt x="38163" y="838509"/>
                  </a:lnTo>
                  <a:lnTo>
                    <a:pt x="29218" y="882333"/>
                  </a:lnTo>
                  <a:lnTo>
                    <a:pt x="21466" y="926318"/>
                  </a:lnTo>
                  <a:lnTo>
                    <a:pt x="14907" y="970439"/>
                  </a:lnTo>
                  <a:lnTo>
                    <a:pt x="9540" y="1014670"/>
                  </a:lnTo>
                  <a:lnTo>
                    <a:pt x="5366" y="1058987"/>
                  </a:lnTo>
                  <a:lnTo>
                    <a:pt x="2385" y="1103363"/>
                  </a:lnTo>
                  <a:lnTo>
                    <a:pt x="596" y="1147775"/>
                  </a:lnTo>
                  <a:lnTo>
                    <a:pt x="0" y="1192196"/>
                  </a:lnTo>
                  <a:lnTo>
                    <a:pt x="596" y="1236602"/>
                  </a:lnTo>
                  <a:lnTo>
                    <a:pt x="2385" y="1280967"/>
                  </a:lnTo>
                  <a:lnTo>
                    <a:pt x="5366" y="1325266"/>
                  </a:lnTo>
                  <a:lnTo>
                    <a:pt x="9540" y="1369474"/>
                  </a:lnTo>
                  <a:lnTo>
                    <a:pt x="14907" y="1413566"/>
                  </a:lnTo>
                  <a:lnTo>
                    <a:pt x="21466" y="1457516"/>
                  </a:lnTo>
                  <a:lnTo>
                    <a:pt x="29218" y="1501299"/>
                  </a:lnTo>
                  <a:lnTo>
                    <a:pt x="38163" y="1544891"/>
                  </a:lnTo>
                  <a:lnTo>
                    <a:pt x="48300" y="1588265"/>
                  </a:lnTo>
                  <a:lnTo>
                    <a:pt x="59630" y="1631397"/>
                  </a:lnTo>
                  <a:lnTo>
                    <a:pt x="72152" y="1674262"/>
                  </a:lnTo>
                  <a:lnTo>
                    <a:pt x="85867" y="1716833"/>
                  </a:lnTo>
                  <a:lnTo>
                    <a:pt x="100775" y="1759087"/>
                  </a:lnTo>
                  <a:lnTo>
                    <a:pt x="116875" y="1800998"/>
                  </a:lnTo>
                  <a:lnTo>
                    <a:pt x="134168" y="1842540"/>
                  </a:lnTo>
                  <a:lnTo>
                    <a:pt x="152653" y="1883689"/>
                  </a:lnTo>
                  <a:lnTo>
                    <a:pt x="172331" y="1924419"/>
                  </a:lnTo>
                  <a:lnTo>
                    <a:pt x="193202" y="1964705"/>
                  </a:lnTo>
                  <a:lnTo>
                    <a:pt x="215265" y="2004522"/>
                  </a:lnTo>
                  <a:lnTo>
                    <a:pt x="238521" y="2043844"/>
                  </a:lnTo>
                  <a:lnTo>
                    <a:pt x="262969" y="2082647"/>
                  </a:lnTo>
                  <a:lnTo>
                    <a:pt x="288610" y="2120906"/>
                  </a:lnTo>
                  <a:lnTo>
                    <a:pt x="315444" y="2158594"/>
                  </a:lnTo>
                  <a:lnTo>
                    <a:pt x="343470" y="2195687"/>
                  </a:lnTo>
                  <a:lnTo>
                    <a:pt x="372689" y="2232160"/>
                  </a:lnTo>
                  <a:lnTo>
                    <a:pt x="403101" y="2267987"/>
                  </a:lnTo>
                  <a:lnTo>
                    <a:pt x="434705" y="2303144"/>
                  </a:lnTo>
                  <a:lnTo>
                    <a:pt x="467501" y="2337604"/>
                  </a:lnTo>
                  <a:lnTo>
                    <a:pt x="501491" y="2371344"/>
                  </a:lnTo>
                  <a:lnTo>
                    <a:pt x="1730216" y="1185672"/>
                  </a:lnTo>
                  <a:lnTo>
                    <a:pt x="501491" y="0"/>
                  </a:lnTo>
                  <a:close/>
                </a:path>
              </a:pathLst>
            </a:custGeom>
            <a:solidFill>
              <a:srgbClr val="2F6F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 name="Google Shape;107;p14"/>
            <p:cNvSpPr/>
            <p:nvPr/>
          </p:nvSpPr>
          <p:spPr>
            <a:xfrm>
              <a:off x="6739127" y="3220212"/>
              <a:ext cx="1329055" cy="2037714"/>
            </a:xfrm>
            <a:custGeom>
              <a:avLst/>
              <a:gdLst/>
              <a:ahLst/>
              <a:cxnLst/>
              <a:rect l="l" t="t" r="r" b="b"/>
              <a:pathLst>
                <a:path w="1329054" h="2037714" extrusionOk="0">
                  <a:moveTo>
                    <a:pt x="943482" y="0"/>
                  </a:moveTo>
                  <a:lnTo>
                    <a:pt x="0" y="1018794"/>
                  </a:lnTo>
                  <a:lnTo>
                    <a:pt x="943482" y="2037588"/>
                  </a:lnTo>
                  <a:lnTo>
                    <a:pt x="974905" y="2001561"/>
                  </a:lnTo>
                  <a:lnTo>
                    <a:pt x="1004991" y="1964676"/>
                  </a:lnTo>
                  <a:lnTo>
                    <a:pt x="1033739" y="1926970"/>
                  </a:lnTo>
                  <a:lnTo>
                    <a:pt x="1061151" y="1888482"/>
                  </a:lnTo>
                  <a:lnTo>
                    <a:pt x="1087225" y="1849248"/>
                  </a:lnTo>
                  <a:lnTo>
                    <a:pt x="1111962" y="1809309"/>
                  </a:lnTo>
                  <a:lnTo>
                    <a:pt x="1135362" y="1768701"/>
                  </a:lnTo>
                  <a:lnTo>
                    <a:pt x="1157425" y="1727464"/>
                  </a:lnTo>
                  <a:lnTo>
                    <a:pt x="1178150" y="1685635"/>
                  </a:lnTo>
                  <a:lnTo>
                    <a:pt x="1197539" y="1643252"/>
                  </a:lnTo>
                  <a:lnTo>
                    <a:pt x="1215590" y="1600355"/>
                  </a:lnTo>
                  <a:lnTo>
                    <a:pt x="1232304" y="1556980"/>
                  </a:lnTo>
                  <a:lnTo>
                    <a:pt x="1247681" y="1513166"/>
                  </a:lnTo>
                  <a:lnTo>
                    <a:pt x="1261721" y="1468952"/>
                  </a:lnTo>
                  <a:lnTo>
                    <a:pt x="1274424" y="1424375"/>
                  </a:lnTo>
                  <a:lnTo>
                    <a:pt x="1285790" y="1379473"/>
                  </a:lnTo>
                  <a:lnTo>
                    <a:pt x="1295818" y="1334286"/>
                  </a:lnTo>
                  <a:lnTo>
                    <a:pt x="1304510" y="1288851"/>
                  </a:lnTo>
                  <a:lnTo>
                    <a:pt x="1311864" y="1243206"/>
                  </a:lnTo>
                  <a:lnTo>
                    <a:pt x="1317881" y="1197390"/>
                  </a:lnTo>
                  <a:lnTo>
                    <a:pt x="1322561" y="1151440"/>
                  </a:lnTo>
                  <a:lnTo>
                    <a:pt x="1325904" y="1105396"/>
                  </a:lnTo>
                  <a:lnTo>
                    <a:pt x="1327910" y="1059294"/>
                  </a:lnTo>
                  <a:lnTo>
                    <a:pt x="1328578" y="1013174"/>
                  </a:lnTo>
                  <a:lnTo>
                    <a:pt x="1327910" y="967073"/>
                  </a:lnTo>
                  <a:lnTo>
                    <a:pt x="1325904" y="921030"/>
                  </a:lnTo>
                  <a:lnTo>
                    <a:pt x="1322561" y="875083"/>
                  </a:lnTo>
                  <a:lnTo>
                    <a:pt x="1317881" y="829270"/>
                  </a:lnTo>
                  <a:lnTo>
                    <a:pt x="1311864" y="783629"/>
                  </a:lnTo>
                  <a:lnTo>
                    <a:pt x="1304510" y="738199"/>
                  </a:lnTo>
                  <a:lnTo>
                    <a:pt x="1295818" y="693017"/>
                  </a:lnTo>
                  <a:lnTo>
                    <a:pt x="1285790" y="648123"/>
                  </a:lnTo>
                  <a:lnTo>
                    <a:pt x="1274424" y="603553"/>
                  </a:lnTo>
                  <a:lnTo>
                    <a:pt x="1261721" y="559347"/>
                  </a:lnTo>
                  <a:lnTo>
                    <a:pt x="1247681" y="515543"/>
                  </a:lnTo>
                  <a:lnTo>
                    <a:pt x="1232304" y="472178"/>
                  </a:lnTo>
                  <a:lnTo>
                    <a:pt x="1215590" y="429291"/>
                  </a:lnTo>
                  <a:lnTo>
                    <a:pt x="1197539" y="386920"/>
                  </a:lnTo>
                  <a:lnTo>
                    <a:pt x="1178150" y="345103"/>
                  </a:lnTo>
                  <a:lnTo>
                    <a:pt x="1157425" y="303879"/>
                  </a:lnTo>
                  <a:lnTo>
                    <a:pt x="1135362" y="263285"/>
                  </a:lnTo>
                  <a:lnTo>
                    <a:pt x="1111962" y="223361"/>
                  </a:lnTo>
                  <a:lnTo>
                    <a:pt x="1087225" y="184143"/>
                  </a:lnTo>
                  <a:lnTo>
                    <a:pt x="1061151" y="145671"/>
                  </a:lnTo>
                  <a:lnTo>
                    <a:pt x="1033739" y="107982"/>
                  </a:lnTo>
                  <a:lnTo>
                    <a:pt x="1004991" y="71116"/>
                  </a:lnTo>
                  <a:lnTo>
                    <a:pt x="974905" y="35108"/>
                  </a:lnTo>
                  <a:lnTo>
                    <a:pt x="943482" y="0"/>
                  </a:lnTo>
                  <a:close/>
                </a:path>
              </a:pathLst>
            </a:custGeom>
            <a:solidFill>
              <a:srgbClr val="8FFFDE">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 name="Google Shape;108;p14"/>
            <p:cNvSpPr/>
            <p:nvPr/>
          </p:nvSpPr>
          <p:spPr>
            <a:xfrm>
              <a:off x="6214872" y="3048000"/>
              <a:ext cx="1731645" cy="2371725"/>
            </a:xfrm>
            <a:custGeom>
              <a:avLst/>
              <a:gdLst/>
              <a:ahLst/>
              <a:cxnLst/>
              <a:rect l="l" t="t" r="r" b="b"/>
              <a:pathLst>
                <a:path w="1731645" h="2371725" extrusionOk="0">
                  <a:moveTo>
                    <a:pt x="1229741" y="0"/>
                  </a:moveTo>
                  <a:lnTo>
                    <a:pt x="0" y="1185672"/>
                  </a:lnTo>
                  <a:lnTo>
                    <a:pt x="1229741" y="2371344"/>
                  </a:lnTo>
                  <a:lnTo>
                    <a:pt x="1263756" y="2336720"/>
                  </a:lnTo>
                  <a:lnTo>
                    <a:pt x="1296577" y="2301406"/>
                  </a:lnTo>
                  <a:lnTo>
                    <a:pt x="1328205" y="2265427"/>
                  </a:lnTo>
                  <a:lnTo>
                    <a:pt x="1358640" y="2228808"/>
                  </a:lnTo>
                  <a:lnTo>
                    <a:pt x="1387881" y="2191575"/>
                  </a:lnTo>
                  <a:lnTo>
                    <a:pt x="1415929" y="2153753"/>
                  </a:lnTo>
                  <a:lnTo>
                    <a:pt x="1442783" y="2115366"/>
                  </a:lnTo>
                  <a:lnTo>
                    <a:pt x="1468443" y="2076441"/>
                  </a:lnTo>
                  <a:lnTo>
                    <a:pt x="1492910" y="2037002"/>
                  </a:lnTo>
                  <a:lnTo>
                    <a:pt x="1516184" y="1997074"/>
                  </a:lnTo>
                  <a:lnTo>
                    <a:pt x="1538264" y="1956683"/>
                  </a:lnTo>
                  <a:lnTo>
                    <a:pt x="1559150" y="1915854"/>
                  </a:lnTo>
                  <a:lnTo>
                    <a:pt x="1578843" y="1874612"/>
                  </a:lnTo>
                  <a:lnTo>
                    <a:pt x="1597343" y="1832982"/>
                  </a:lnTo>
                  <a:lnTo>
                    <a:pt x="1614648" y="1790990"/>
                  </a:lnTo>
                  <a:lnTo>
                    <a:pt x="1630761" y="1748660"/>
                  </a:lnTo>
                  <a:lnTo>
                    <a:pt x="1645680" y="1706018"/>
                  </a:lnTo>
                  <a:lnTo>
                    <a:pt x="1659405" y="1663090"/>
                  </a:lnTo>
                  <a:lnTo>
                    <a:pt x="1671937" y="1619899"/>
                  </a:lnTo>
                  <a:lnTo>
                    <a:pt x="1683275" y="1576473"/>
                  </a:lnTo>
                  <a:lnTo>
                    <a:pt x="1693420" y="1532834"/>
                  </a:lnTo>
                  <a:lnTo>
                    <a:pt x="1702372" y="1489010"/>
                  </a:lnTo>
                  <a:lnTo>
                    <a:pt x="1710130" y="1445025"/>
                  </a:lnTo>
                  <a:lnTo>
                    <a:pt x="1716694" y="1400904"/>
                  </a:lnTo>
                  <a:lnTo>
                    <a:pt x="1722065" y="1356673"/>
                  </a:lnTo>
                  <a:lnTo>
                    <a:pt x="1726242" y="1312356"/>
                  </a:lnTo>
                  <a:lnTo>
                    <a:pt x="1729226" y="1267980"/>
                  </a:lnTo>
                  <a:lnTo>
                    <a:pt x="1731016" y="1223568"/>
                  </a:lnTo>
                  <a:lnTo>
                    <a:pt x="1731613" y="1179147"/>
                  </a:lnTo>
                  <a:lnTo>
                    <a:pt x="1731016" y="1134741"/>
                  </a:lnTo>
                  <a:lnTo>
                    <a:pt x="1729226" y="1090376"/>
                  </a:lnTo>
                  <a:lnTo>
                    <a:pt x="1726242" y="1046077"/>
                  </a:lnTo>
                  <a:lnTo>
                    <a:pt x="1722065" y="1001869"/>
                  </a:lnTo>
                  <a:lnTo>
                    <a:pt x="1716694" y="957777"/>
                  </a:lnTo>
                  <a:lnTo>
                    <a:pt x="1710130" y="913827"/>
                  </a:lnTo>
                  <a:lnTo>
                    <a:pt x="1702372" y="870044"/>
                  </a:lnTo>
                  <a:lnTo>
                    <a:pt x="1693420" y="826452"/>
                  </a:lnTo>
                  <a:lnTo>
                    <a:pt x="1683275" y="783078"/>
                  </a:lnTo>
                  <a:lnTo>
                    <a:pt x="1671937" y="739946"/>
                  </a:lnTo>
                  <a:lnTo>
                    <a:pt x="1659405" y="697081"/>
                  </a:lnTo>
                  <a:lnTo>
                    <a:pt x="1645680" y="654510"/>
                  </a:lnTo>
                  <a:lnTo>
                    <a:pt x="1630761" y="612256"/>
                  </a:lnTo>
                  <a:lnTo>
                    <a:pt x="1614648" y="570345"/>
                  </a:lnTo>
                  <a:lnTo>
                    <a:pt x="1597343" y="528803"/>
                  </a:lnTo>
                  <a:lnTo>
                    <a:pt x="1578843" y="487654"/>
                  </a:lnTo>
                  <a:lnTo>
                    <a:pt x="1559150" y="446924"/>
                  </a:lnTo>
                  <a:lnTo>
                    <a:pt x="1538264" y="406638"/>
                  </a:lnTo>
                  <a:lnTo>
                    <a:pt x="1516184" y="366821"/>
                  </a:lnTo>
                  <a:lnTo>
                    <a:pt x="1492910" y="327499"/>
                  </a:lnTo>
                  <a:lnTo>
                    <a:pt x="1468443" y="288696"/>
                  </a:lnTo>
                  <a:lnTo>
                    <a:pt x="1442783" y="250437"/>
                  </a:lnTo>
                  <a:lnTo>
                    <a:pt x="1415929" y="212749"/>
                  </a:lnTo>
                  <a:lnTo>
                    <a:pt x="1387881" y="175656"/>
                  </a:lnTo>
                  <a:lnTo>
                    <a:pt x="1358640" y="139183"/>
                  </a:lnTo>
                  <a:lnTo>
                    <a:pt x="1328205" y="103356"/>
                  </a:lnTo>
                  <a:lnTo>
                    <a:pt x="1296577" y="68199"/>
                  </a:lnTo>
                  <a:lnTo>
                    <a:pt x="1263756" y="33739"/>
                  </a:lnTo>
                  <a:lnTo>
                    <a:pt x="1229741" y="0"/>
                  </a:lnTo>
                  <a:close/>
                </a:path>
              </a:pathLst>
            </a:custGeom>
            <a:solidFill>
              <a:srgbClr val="00E6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9" name="Google Shape;109;p14"/>
            <p:cNvSpPr/>
            <p:nvPr/>
          </p:nvSpPr>
          <p:spPr>
            <a:xfrm>
              <a:off x="4580381" y="3073146"/>
              <a:ext cx="2108200" cy="2108200"/>
            </a:xfrm>
            <a:custGeom>
              <a:avLst/>
              <a:gdLst/>
              <a:ahLst/>
              <a:cxnLst/>
              <a:rect l="l" t="t" r="r" b="b"/>
              <a:pathLst>
                <a:path w="2108200" h="2108200" extrusionOk="0">
                  <a:moveTo>
                    <a:pt x="1053845" y="0"/>
                  </a:moveTo>
                  <a:lnTo>
                    <a:pt x="1005605" y="1084"/>
                  </a:lnTo>
                  <a:lnTo>
                    <a:pt x="957921" y="4306"/>
                  </a:lnTo>
                  <a:lnTo>
                    <a:pt x="910841" y="9620"/>
                  </a:lnTo>
                  <a:lnTo>
                    <a:pt x="864411" y="16978"/>
                  </a:lnTo>
                  <a:lnTo>
                    <a:pt x="818677" y="26334"/>
                  </a:lnTo>
                  <a:lnTo>
                    <a:pt x="773685" y="37643"/>
                  </a:lnTo>
                  <a:lnTo>
                    <a:pt x="729483" y="50856"/>
                  </a:lnTo>
                  <a:lnTo>
                    <a:pt x="686117" y="65929"/>
                  </a:lnTo>
                  <a:lnTo>
                    <a:pt x="643634" y="82813"/>
                  </a:lnTo>
                  <a:lnTo>
                    <a:pt x="602079" y="101464"/>
                  </a:lnTo>
                  <a:lnTo>
                    <a:pt x="561499" y="121834"/>
                  </a:lnTo>
                  <a:lnTo>
                    <a:pt x="521941" y="143876"/>
                  </a:lnTo>
                  <a:lnTo>
                    <a:pt x="483452" y="167545"/>
                  </a:lnTo>
                  <a:lnTo>
                    <a:pt x="446077" y="192794"/>
                  </a:lnTo>
                  <a:lnTo>
                    <a:pt x="409864" y="219576"/>
                  </a:lnTo>
                  <a:lnTo>
                    <a:pt x="374859" y="247845"/>
                  </a:lnTo>
                  <a:lnTo>
                    <a:pt x="341107" y="277554"/>
                  </a:lnTo>
                  <a:lnTo>
                    <a:pt x="308657" y="308657"/>
                  </a:lnTo>
                  <a:lnTo>
                    <a:pt x="277554" y="341107"/>
                  </a:lnTo>
                  <a:lnTo>
                    <a:pt x="247845" y="374859"/>
                  </a:lnTo>
                  <a:lnTo>
                    <a:pt x="219576" y="409864"/>
                  </a:lnTo>
                  <a:lnTo>
                    <a:pt x="192794" y="446077"/>
                  </a:lnTo>
                  <a:lnTo>
                    <a:pt x="167545" y="483452"/>
                  </a:lnTo>
                  <a:lnTo>
                    <a:pt x="143876" y="521941"/>
                  </a:lnTo>
                  <a:lnTo>
                    <a:pt x="121834" y="561499"/>
                  </a:lnTo>
                  <a:lnTo>
                    <a:pt x="101464" y="602079"/>
                  </a:lnTo>
                  <a:lnTo>
                    <a:pt x="82813" y="643634"/>
                  </a:lnTo>
                  <a:lnTo>
                    <a:pt x="65929" y="686117"/>
                  </a:lnTo>
                  <a:lnTo>
                    <a:pt x="50856" y="729483"/>
                  </a:lnTo>
                  <a:lnTo>
                    <a:pt x="37643" y="773685"/>
                  </a:lnTo>
                  <a:lnTo>
                    <a:pt x="26334" y="818677"/>
                  </a:lnTo>
                  <a:lnTo>
                    <a:pt x="16978" y="864411"/>
                  </a:lnTo>
                  <a:lnTo>
                    <a:pt x="9620" y="910841"/>
                  </a:lnTo>
                  <a:lnTo>
                    <a:pt x="4306" y="957921"/>
                  </a:lnTo>
                  <a:lnTo>
                    <a:pt x="1084" y="1005605"/>
                  </a:lnTo>
                  <a:lnTo>
                    <a:pt x="0" y="1053845"/>
                  </a:lnTo>
                  <a:lnTo>
                    <a:pt x="1084" y="1102086"/>
                  </a:lnTo>
                  <a:lnTo>
                    <a:pt x="4306" y="1149770"/>
                  </a:lnTo>
                  <a:lnTo>
                    <a:pt x="9620" y="1196850"/>
                  </a:lnTo>
                  <a:lnTo>
                    <a:pt x="16978" y="1243280"/>
                  </a:lnTo>
                  <a:lnTo>
                    <a:pt x="26334" y="1289014"/>
                  </a:lnTo>
                  <a:lnTo>
                    <a:pt x="37643" y="1334006"/>
                  </a:lnTo>
                  <a:lnTo>
                    <a:pt x="50856" y="1378208"/>
                  </a:lnTo>
                  <a:lnTo>
                    <a:pt x="65929" y="1421574"/>
                  </a:lnTo>
                  <a:lnTo>
                    <a:pt x="82813" y="1464057"/>
                  </a:lnTo>
                  <a:lnTo>
                    <a:pt x="101464" y="1505612"/>
                  </a:lnTo>
                  <a:lnTo>
                    <a:pt x="121834" y="1546192"/>
                  </a:lnTo>
                  <a:lnTo>
                    <a:pt x="143876" y="1585750"/>
                  </a:lnTo>
                  <a:lnTo>
                    <a:pt x="167545" y="1624239"/>
                  </a:lnTo>
                  <a:lnTo>
                    <a:pt x="192794" y="1661614"/>
                  </a:lnTo>
                  <a:lnTo>
                    <a:pt x="219576" y="1697827"/>
                  </a:lnTo>
                  <a:lnTo>
                    <a:pt x="247845" y="1732832"/>
                  </a:lnTo>
                  <a:lnTo>
                    <a:pt x="277554" y="1766584"/>
                  </a:lnTo>
                  <a:lnTo>
                    <a:pt x="308657" y="1799034"/>
                  </a:lnTo>
                  <a:lnTo>
                    <a:pt x="341107" y="1830137"/>
                  </a:lnTo>
                  <a:lnTo>
                    <a:pt x="374859" y="1859846"/>
                  </a:lnTo>
                  <a:lnTo>
                    <a:pt x="409864" y="1888115"/>
                  </a:lnTo>
                  <a:lnTo>
                    <a:pt x="446077" y="1914897"/>
                  </a:lnTo>
                  <a:lnTo>
                    <a:pt x="483452" y="1940146"/>
                  </a:lnTo>
                  <a:lnTo>
                    <a:pt x="521941" y="1963815"/>
                  </a:lnTo>
                  <a:lnTo>
                    <a:pt x="561499" y="1985857"/>
                  </a:lnTo>
                  <a:lnTo>
                    <a:pt x="602079" y="2006227"/>
                  </a:lnTo>
                  <a:lnTo>
                    <a:pt x="643634" y="2024878"/>
                  </a:lnTo>
                  <a:lnTo>
                    <a:pt x="686117" y="2041762"/>
                  </a:lnTo>
                  <a:lnTo>
                    <a:pt x="729483" y="2056835"/>
                  </a:lnTo>
                  <a:lnTo>
                    <a:pt x="773685" y="2070048"/>
                  </a:lnTo>
                  <a:lnTo>
                    <a:pt x="818677" y="2081357"/>
                  </a:lnTo>
                  <a:lnTo>
                    <a:pt x="864411" y="2090713"/>
                  </a:lnTo>
                  <a:lnTo>
                    <a:pt x="910841" y="2098071"/>
                  </a:lnTo>
                  <a:lnTo>
                    <a:pt x="957921" y="2103385"/>
                  </a:lnTo>
                  <a:lnTo>
                    <a:pt x="1005605" y="2106607"/>
                  </a:lnTo>
                  <a:lnTo>
                    <a:pt x="1053845" y="2107691"/>
                  </a:lnTo>
                  <a:lnTo>
                    <a:pt x="1102086" y="2106607"/>
                  </a:lnTo>
                  <a:lnTo>
                    <a:pt x="1149770" y="2103385"/>
                  </a:lnTo>
                  <a:lnTo>
                    <a:pt x="1196850" y="2098071"/>
                  </a:lnTo>
                  <a:lnTo>
                    <a:pt x="1243280" y="2090713"/>
                  </a:lnTo>
                  <a:lnTo>
                    <a:pt x="1289014" y="2081357"/>
                  </a:lnTo>
                  <a:lnTo>
                    <a:pt x="1334006" y="2070048"/>
                  </a:lnTo>
                  <a:lnTo>
                    <a:pt x="1378208" y="2056835"/>
                  </a:lnTo>
                  <a:lnTo>
                    <a:pt x="1421574" y="2041762"/>
                  </a:lnTo>
                  <a:lnTo>
                    <a:pt x="1464057" y="2024878"/>
                  </a:lnTo>
                  <a:lnTo>
                    <a:pt x="1505612" y="2006227"/>
                  </a:lnTo>
                  <a:lnTo>
                    <a:pt x="1546192" y="1985857"/>
                  </a:lnTo>
                  <a:lnTo>
                    <a:pt x="1585750" y="1963815"/>
                  </a:lnTo>
                  <a:lnTo>
                    <a:pt x="1624239" y="1940146"/>
                  </a:lnTo>
                  <a:lnTo>
                    <a:pt x="1661614" y="1914897"/>
                  </a:lnTo>
                  <a:lnTo>
                    <a:pt x="1697827" y="1888115"/>
                  </a:lnTo>
                  <a:lnTo>
                    <a:pt x="1732832" y="1859846"/>
                  </a:lnTo>
                  <a:lnTo>
                    <a:pt x="1766584" y="1830137"/>
                  </a:lnTo>
                  <a:lnTo>
                    <a:pt x="1799034" y="1799034"/>
                  </a:lnTo>
                  <a:lnTo>
                    <a:pt x="1830137" y="1766584"/>
                  </a:lnTo>
                  <a:lnTo>
                    <a:pt x="1859846" y="1732832"/>
                  </a:lnTo>
                  <a:lnTo>
                    <a:pt x="1888115" y="1697827"/>
                  </a:lnTo>
                  <a:lnTo>
                    <a:pt x="1914897" y="1661614"/>
                  </a:lnTo>
                  <a:lnTo>
                    <a:pt x="1940146" y="1624239"/>
                  </a:lnTo>
                  <a:lnTo>
                    <a:pt x="1963815" y="1585750"/>
                  </a:lnTo>
                  <a:lnTo>
                    <a:pt x="1985857" y="1546192"/>
                  </a:lnTo>
                  <a:lnTo>
                    <a:pt x="2006227" y="1505612"/>
                  </a:lnTo>
                  <a:lnTo>
                    <a:pt x="2024878" y="1464057"/>
                  </a:lnTo>
                  <a:lnTo>
                    <a:pt x="2041762" y="1421574"/>
                  </a:lnTo>
                  <a:lnTo>
                    <a:pt x="2056835" y="1378208"/>
                  </a:lnTo>
                  <a:lnTo>
                    <a:pt x="2070048" y="1334006"/>
                  </a:lnTo>
                  <a:lnTo>
                    <a:pt x="2081357" y="1289014"/>
                  </a:lnTo>
                  <a:lnTo>
                    <a:pt x="2090713" y="1243280"/>
                  </a:lnTo>
                  <a:lnTo>
                    <a:pt x="2098071" y="1196850"/>
                  </a:lnTo>
                  <a:lnTo>
                    <a:pt x="2103385" y="1149770"/>
                  </a:lnTo>
                  <a:lnTo>
                    <a:pt x="2106607" y="1102086"/>
                  </a:lnTo>
                  <a:lnTo>
                    <a:pt x="2107691" y="1053845"/>
                  </a:lnTo>
                  <a:lnTo>
                    <a:pt x="2106607" y="1005605"/>
                  </a:lnTo>
                  <a:lnTo>
                    <a:pt x="2103385" y="957921"/>
                  </a:lnTo>
                  <a:lnTo>
                    <a:pt x="2098071" y="910841"/>
                  </a:lnTo>
                  <a:lnTo>
                    <a:pt x="2090713" y="864411"/>
                  </a:lnTo>
                  <a:lnTo>
                    <a:pt x="2081357" y="818677"/>
                  </a:lnTo>
                  <a:lnTo>
                    <a:pt x="2070048" y="773685"/>
                  </a:lnTo>
                  <a:lnTo>
                    <a:pt x="2056835" y="729483"/>
                  </a:lnTo>
                  <a:lnTo>
                    <a:pt x="2041762" y="686117"/>
                  </a:lnTo>
                  <a:lnTo>
                    <a:pt x="2024878" y="643634"/>
                  </a:lnTo>
                  <a:lnTo>
                    <a:pt x="2006227" y="602079"/>
                  </a:lnTo>
                  <a:lnTo>
                    <a:pt x="1985857" y="561499"/>
                  </a:lnTo>
                  <a:lnTo>
                    <a:pt x="1963815" y="521941"/>
                  </a:lnTo>
                  <a:lnTo>
                    <a:pt x="1940146" y="483452"/>
                  </a:lnTo>
                  <a:lnTo>
                    <a:pt x="1914897" y="446077"/>
                  </a:lnTo>
                  <a:lnTo>
                    <a:pt x="1888115" y="409864"/>
                  </a:lnTo>
                  <a:lnTo>
                    <a:pt x="1859846" y="374859"/>
                  </a:lnTo>
                  <a:lnTo>
                    <a:pt x="1830137" y="341107"/>
                  </a:lnTo>
                  <a:lnTo>
                    <a:pt x="1799034" y="308657"/>
                  </a:lnTo>
                  <a:lnTo>
                    <a:pt x="1766584" y="277554"/>
                  </a:lnTo>
                  <a:lnTo>
                    <a:pt x="1732832" y="247845"/>
                  </a:lnTo>
                  <a:lnTo>
                    <a:pt x="1697827" y="219576"/>
                  </a:lnTo>
                  <a:lnTo>
                    <a:pt x="1661614" y="192794"/>
                  </a:lnTo>
                  <a:lnTo>
                    <a:pt x="1624239" y="167545"/>
                  </a:lnTo>
                  <a:lnTo>
                    <a:pt x="1585750" y="143876"/>
                  </a:lnTo>
                  <a:lnTo>
                    <a:pt x="1546192" y="121834"/>
                  </a:lnTo>
                  <a:lnTo>
                    <a:pt x="1505612" y="101464"/>
                  </a:lnTo>
                  <a:lnTo>
                    <a:pt x="1464057" y="82813"/>
                  </a:lnTo>
                  <a:lnTo>
                    <a:pt x="1421574" y="65929"/>
                  </a:lnTo>
                  <a:lnTo>
                    <a:pt x="1378208" y="50856"/>
                  </a:lnTo>
                  <a:lnTo>
                    <a:pt x="1334006" y="37643"/>
                  </a:lnTo>
                  <a:lnTo>
                    <a:pt x="1289014" y="26334"/>
                  </a:lnTo>
                  <a:lnTo>
                    <a:pt x="1243280" y="16978"/>
                  </a:lnTo>
                  <a:lnTo>
                    <a:pt x="1196850" y="9620"/>
                  </a:lnTo>
                  <a:lnTo>
                    <a:pt x="1149770" y="4306"/>
                  </a:lnTo>
                  <a:lnTo>
                    <a:pt x="1102086" y="1084"/>
                  </a:lnTo>
                  <a:lnTo>
                    <a:pt x="1053845"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0" name="Google Shape;110;p14"/>
            <p:cNvSpPr/>
            <p:nvPr/>
          </p:nvSpPr>
          <p:spPr>
            <a:xfrm>
              <a:off x="4580381" y="3073146"/>
              <a:ext cx="2108200" cy="2108200"/>
            </a:xfrm>
            <a:custGeom>
              <a:avLst/>
              <a:gdLst/>
              <a:ahLst/>
              <a:cxnLst/>
              <a:rect l="l" t="t" r="r" b="b"/>
              <a:pathLst>
                <a:path w="2108200" h="2108200" extrusionOk="0">
                  <a:moveTo>
                    <a:pt x="0" y="1053845"/>
                  </a:moveTo>
                  <a:lnTo>
                    <a:pt x="1084" y="1005605"/>
                  </a:lnTo>
                  <a:lnTo>
                    <a:pt x="4306" y="957921"/>
                  </a:lnTo>
                  <a:lnTo>
                    <a:pt x="9620" y="910841"/>
                  </a:lnTo>
                  <a:lnTo>
                    <a:pt x="16978" y="864411"/>
                  </a:lnTo>
                  <a:lnTo>
                    <a:pt x="26334" y="818677"/>
                  </a:lnTo>
                  <a:lnTo>
                    <a:pt x="37643" y="773685"/>
                  </a:lnTo>
                  <a:lnTo>
                    <a:pt x="50856" y="729483"/>
                  </a:lnTo>
                  <a:lnTo>
                    <a:pt x="65929" y="686117"/>
                  </a:lnTo>
                  <a:lnTo>
                    <a:pt x="82813" y="643634"/>
                  </a:lnTo>
                  <a:lnTo>
                    <a:pt x="101464" y="602079"/>
                  </a:lnTo>
                  <a:lnTo>
                    <a:pt x="121834" y="561499"/>
                  </a:lnTo>
                  <a:lnTo>
                    <a:pt x="143876" y="521941"/>
                  </a:lnTo>
                  <a:lnTo>
                    <a:pt x="167545" y="483452"/>
                  </a:lnTo>
                  <a:lnTo>
                    <a:pt x="192794" y="446077"/>
                  </a:lnTo>
                  <a:lnTo>
                    <a:pt x="219576" y="409864"/>
                  </a:lnTo>
                  <a:lnTo>
                    <a:pt x="247845" y="374859"/>
                  </a:lnTo>
                  <a:lnTo>
                    <a:pt x="277554" y="341107"/>
                  </a:lnTo>
                  <a:lnTo>
                    <a:pt x="308657" y="308657"/>
                  </a:lnTo>
                  <a:lnTo>
                    <a:pt x="341107" y="277554"/>
                  </a:lnTo>
                  <a:lnTo>
                    <a:pt x="374859" y="247845"/>
                  </a:lnTo>
                  <a:lnTo>
                    <a:pt x="409864" y="219576"/>
                  </a:lnTo>
                  <a:lnTo>
                    <a:pt x="446077" y="192794"/>
                  </a:lnTo>
                  <a:lnTo>
                    <a:pt x="483452" y="167545"/>
                  </a:lnTo>
                  <a:lnTo>
                    <a:pt x="521941" y="143876"/>
                  </a:lnTo>
                  <a:lnTo>
                    <a:pt x="561499" y="121834"/>
                  </a:lnTo>
                  <a:lnTo>
                    <a:pt x="602079" y="101464"/>
                  </a:lnTo>
                  <a:lnTo>
                    <a:pt x="643634" y="82813"/>
                  </a:lnTo>
                  <a:lnTo>
                    <a:pt x="686117" y="65929"/>
                  </a:lnTo>
                  <a:lnTo>
                    <a:pt x="729483" y="50856"/>
                  </a:lnTo>
                  <a:lnTo>
                    <a:pt x="773685" y="37643"/>
                  </a:lnTo>
                  <a:lnTo>
                    <a:pt x="818677" y="26334"/>
                  </a:lnTo>
                  <a:lnTo>
                    <a:pt x="864411" y="16978"/>
                  </a:lnTo>
                  <a:lnTo>
                    <a:pt x="910841" y="9620"/>
                  </a:lnTo>
                  <a:lnTo>
                    <a:pt x="957921" y="4306"/>
                  </a:lnTo>
                  <a:lnTo>
                    <a:pt x="1005605" y="1084"/>
                  </a:lnTo>
                  <a:lnTo>
                    <a:pt x="1053845" y="0"/>
                  </a:lnTo>
                  <a:lnTo>
                    <a:pt x="1102086" y="1084"/>
                  </a:lnTo>
                  <a:lnTo>
                    <a:pt x="1149770" y="4306"/>
                  </a:lnTo>
                  <a:lnTo>
                    <a:pt x="1196850" y="9620"/>
                  </a:lnTo>
                  <a:lnTo>
                    <a:pt x="1243280" y="16978"/>
                  </a:lnTo>
                  <a:lnTo>
                    <a:pt x="1289014" y="26334"/>
                  </a:lnTo>
                  <a:lnTo>
                    <a:pt x="1334006" y="37643"/>
                  </a:lnTo>
                  <a:lnTo>
                    <a:pt x="1378208" y="50856"/>
                  </a:lnTo>
                  <a:lnTo>
                    <a:pt x="1421574" y="65929"/>
                  </a:lnTo>
                  <a:lnTo>
                    <a:pt x="1464057" y="82813"/>
                  </a:lnTo>
                  <a:lnTo>
                    <a:pt x="1505612" y="101464"/>
                  </a:lnTo>
                  <a:lnTo>
                    <a:pt x="1546192" y="121834"/>
                  </a:lnTo>
                  <a:lnTo>
                    <a:pt x="1585750" y="143876"/>
                  </a:lnTo>
                  <a:lnTo>
                    <a:pt x="1624239" y="167545"/>
                  </a:lnTo>
                  <a:lnTo>
                    <a:pt x="1661614" y="192794"/>
                  </a:lnTo>
                  <a:lnTo>
                    <a:pt x="1697827" y="219576"/>
                  </a:lnTo>
                  <a:lnTo>
                    <a:pt x="1732832" y="247845"/>
                  </a:lnTo>
                  <a:lnTo>
                    <a:pt x="1766584" y="277554"/>
                  </a:lnTo>
                  <a:lnTo>
                    <a:pt x="1799034" y="308657"/>
                  </a:lnTo>
                  <a:lnTo>
                    <a:pt x="1830137" y="341107"/>
                  </a:lnTo>
                  <a:lnTo>
                    <a:pt x="1859846" y="374859"/>
                  </a:lnTo>
                  <a:lnTo>
                    <a:pt x="1888115" y="409864"/>
                  </a:lnTo>
                  <a:lnTo>
                    <a:pt x="1914897" y="446077"/>
                  </a:lnTo>
                  <a:lnTo>
                    <a:pt x="1940146" y="483452"/>
                  </a:lnTo>
                  <a:lnTo>
                    <a:pt x="1963815" y="521941"/>
                  </a:lnTo>
                  <a:lnTo>
                    <a:pt x="1985857" y="561499"/>
                  </a:lnTo>
                  <a:lnTo>
                    <a:pt x="2006227" y="602079"/>
                  </a:lnTo>
                  <a:lnTo>
                    <a:pt x="2024878" y="643634"/>
                  </a:lnTo>
                  <a:lnTo>
                    <a:pt x="2041762" y="686117"/>
                  </a:lnTo>
                  <a:lnTo>
                    <a:pt x="2056835" y="729483"/>
                  </a:lnTo>
                  <a:lnTo>
                    <a:pt x="2070048" y="773685"/>
                  </a:lnTo>
                  <a:lnTo>
                    <a:pt x="2081357" y="818677"/>
                  </a:lnTo>
                  <a:lnTo>
                    <a:pt x="2090713" y="864411"/>
                  </a:lnTo>
                  <a:lnTo>
                    <a:pt x="2098071" y="910841"/>
                  </a:lnTo>
                  <a:lnTo>
                    <a:pt x="2103385" y="957921"/>
                  </a:lnTo>
                  <a:lnTo>
                    <a:pt x="2106607" y="1005605"/>
                  </a:lnTo>
                  <a:lnTo>
                    <a:pt x="2107691" y="1053845"/>
                  </a:lnTo>
                  <a:lnTo>
                    <a:pt x="2106607" y="1102086"/>
                  </a:lnTo>
                  <a:lnTo>
                    <a:pt x="2103385" y="1149770"/>
                  </a:lnTo>
                  <a:lnTo>
                    <a:pt x="2098071" y="1196850"/>
                  </a:lnTo>
                  <a:lnTo>
                    <a:pt x="2090713" y="1243280"/>
                  </a:lnTo>
                  <a:lnTo>
                    <a:pt x="2081357" y="1289014"/>
                  </a:lnTo>
                  <a:lnTo>
                    <a:pt x="2070048" y="1334006"/>
                  </a:lnTo>
                  <a:lnTo>
                    <a:pt x="2056835" y="1378208"/>
                  </a:lnTo>
                  <a:lnTo>
                    <a:pt x="2041762" y="1421574"/>
                  </a:lnTo>
                  <a:lnTo>
                    <a:pt x="2024878" y="1464057"/>
                  </a:lnTo>
                  <a:lnTo>
                    <a:pt x="2006227" y="1505612"/>
                  </a:lnTo>
                  <a:lnTo>
                    <a:pt x="1985857" y="1546192"/>
                  </a:lnTo>
                  <a:lnTo>
                    <a:pt x="1963815" y="1585750"/>
                  </a:lnTo>
                  <a:lnTo>
                    <a:pt x="1940146" y="1624239"/>
                  </a:lnTo>
                  <a:lnTo>
                    <a:pt x="1914897" y="1661614"/>
                  </a:lnTo>
                  <a:lnTo>
                    <a:pt x="1888115" y="1697827"/>
                  </a:lnTo>
                  <a:lnTo>
                    <a:pt x="1859846" y="1732832"/>
                  </a:lnTo>
                  <a:lnTo>
                    <a:pt x="1830137" y="1766584"/>
                  </a:lnTo>
                  <a:lnTo>
                    <a:pt x="1799034" y="1799034"/>
                  </a:lnTo>
                  <a:lnTo>
                    <a:pt x="1766584" y="1830137"/>
                  </a:lnTo>
                  <a:lnTo>
                    <a:pt x="1732832" y="1859846"/>
                  </a:lnTo>
                  <a:lnTo>
                    <a:pt x="1697827" y="1888115"/>
                  </a:lnTo>
                  <a:lnTo>
                    <a:pt x="1661614" y="1914897"/>
                  </a:lnTo>
                  <a:lnTo>
                    <a:pt x="1624239" y="1940146"/>
                  </a:lnTo>
                  <a:lnTo>
                    <a:pt x="1585750" y="1963815"/>
                  </a:lnTo>
                  <a:lnTo>
                    <a:pt x="1546192" y="1985857"/>
                  </a:lnTo>
                  <a:lnTo>
                    <a:pt x="1505612" y="2006227"/>
                  </a:lnTo>
                  <a:lnTo>
                    <a:pt x="1464057" y="2024878"/>
                  </a:lnTo>
                  <a:lnTo>
                    <a:pt x="1421574" y="2041762"/>
                  </a:lnTo>
                  <a:lnTo>
                    <a:pt x="1378208" y="2056835"/>
                  </a:lnTo>
                  <a:lnTo>
                    <a:pt x="1334006" y="2070048"/>
                  </a:lnTo>
                  <a:lnTo>
                    <a:pt x="1289014" y="2081357"/>
                  </a:lnTo>
                  <a:lnTo>
                    <a:pt x="1243280" y="2090713"/>
                  </a:lnTo>
                  <a:lnTo>
                    <a:pt x="1196850" y="2098071"/>
                  </a:lnTo>
                  <a:lnTo>
                    <a:pt x="1149770" y="2103385"/>
                  </a:lnTo>
                  <a:lnTo>
                    <a:pt x="1102086" y="2106607"/>
                  </a:lnTo>
                  <a:lnTo>
                    <a:pt x="1053845" y="2107691"/>
                  </a:lnTo>
                  <a:lnTo>
                    <a:pt x="1005605" y="2106607"/>
                  </a:lnTo>
                  <a:lnTo>
                    <a:pt x="957921" y="2103385"/>
                  </a:lnTo>
                  <a:lnTo>
                    <a:pt x="910841" y="2098071"/>
                  </a:lnTo>
                  <a:lnTo>
                    <a:pt x="864411" y="2090713"/>
                  </a:lnTo>
                  <a:lnTo>
                    <a:pt x="818677" y="2081357"/>
                  </a:lnTo>
                  <a:lnTo>
                    <a:pt x="773685" y="2070048"/>
                  </a:lnTo>
                  <a:lnTo>
                    <a:pt x="729483" y="2056835"/>
                  </a:lnTo>
                  <a:lnTo>
                    <a:pt x="686117" y="2041762"/>
                  </a:lnTo>
                  <a:lnTo>
                    <a:pt x="643634" y="2024878"/>
                  </a:lnTo>
                  <a:lnTo>
                    <a:pt x="602079" y="2006227"/>
                  </a:lnTo>
                  <a:lnTo>
                    <a:pt x="561499" y="1985857"/>
                  </a:lnTo>
                  <a:lnTo>
                    <a:pt x="521941" y="1963815"/>
                  </a:lnTo>
                  <a:lnTo>
                    <a:pt x="483452" y="1940146"/>
                  </a:lnTo>
                  <a:lnTo>
                    <a:pt x="446077" y="1914897"/>
                  </a:lnTo>
                  <a:lnTo>
                    <a:pt x="409864" y="1888115"/>
                  </a:lnTo>
                  <a:lnTo>
                    <a:pt x="374859" y="1859846"/>
                  </a:lnTo>
                  <a:lnTo>
                    <a:pt x="341107" y="1830137"/>
                  </a:lnTo>
                  <a:lnTo>
                    <a:pt x="308657" y="1799034"/>
                  </a:lnTo>
                  <a:lnTo>
                    <a:pt x="277554" y="1766584"/>
                  </a:lnTo>
                  <a:lnTo>
                    <a:pt x="247845" y="1732832"/>
                  </a:lnTo>
                  <a:lnTo>
                    <a:pt x="219576" y="1697827"/>
                  </a:lnTo>
                  <a:lnTo>
                    <a:pt x="192794" y="1661614"/>
                  </a:lnTo>
                  <a:lnTo>
                    <a:pt x="167545" y="1624239"/>
                  </a:lnTo>
                  <a:lnTo>
                    <a:pt x="143876" y="1585750"/>
                  </a:lnTo>
                  <a:lnTo>
                    <a:pt x="121834" y="1546192"/>
                  </a:lnTo>
                  <a:lnTo>
                    <a:pt x="101464" y="1505612"/>
                  </a:lnTo>
                  <a:lnTo>
                    <a:pt x="82813" y="1464057"/>
                  </a:lnTo>
                  <a:lnTo>
                    <a:pt x="65929" y="1421574"/>
                  </a:lnTo>
                  <a:lnTo>
                    <a:pt x="50856" y="1378208"/>
                  </a:lnTo>
                  <a:lnTo>
                    <a:pt x="37643" y="1334006"/>
                  </a:lnTo>
                  <a:lnTo>
                    <a:pt x="26334" y="1289014"/>
                  </a:lnTo>
                  <a:lnTo>
                    <a:pt x="16978" y="1243280"/>
                  </a:lnTo>
                  <a:lnTo>
                    <a:pt x="9620" y="1196850"/>
                  </a:lnTo>
                  <a:lnTo>
                    <a:pt x="4306" y="1149770"/>
                  </a:lnTo>
                  <a:lnTo>
                    <a:pt x="1084" y="1102086"/>
                  </a:lnTo>
                  <a:lnTo>
                    <a:pt x="0" y="1053845"/>
                  </a:lnTo>
                  <a:close/>
                </a:path>
              </a:pathLst>
            </a:custGeom>
            <a:noFill/>
            <a:ln w="289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1" name="Google Shape;111;p14"/>
            <p:cNvSpPr/>
            <p:nvPr/>
          </p:nvSpPr>
          <p:spPr>
            <a:xfrm>
              <a:off x="4664963" y="3165347"/>
              <a:ext cx="1932939" cy="1932939"/>
            </a:xfrm>
            <a:custGeom>
              <a:avLst/>
              <a:gdLst/>
              <a:ahLst/>
              <a:cxnLst/>
              <a:rect l="l" t="t" r="r" b="b"/>
              <a:pathLst>
                <a:path w="1932940" h="1932939" extrusionOk="0">
                  <a:moveTo>
                    <a:pt x="966215" y="0"/>
                  </a:moveTo>
                  <a:lnTo>
                    <a:pt x="917989" y="1182"/>
                  </a:lnTo>
                  <a:lnTo>
                    <a:pt x="870375" y="4692"/>
                  </a:lnTo>
                  <a:lnTo>
                    <a:pt x="823429" y="10475"/>
                  </a:lnTo>
                  <a:lnTo>
                    <a:pt x="777206" y="18475"/>
                  </a:lnTo>
                  <a:lnTo>
                    <a:pt x="731761" y="28637"/>
                  </a:lnTo>
                  <a:lnTo>
                    <a:pt x="687149" y="40906"/>
                  </a:lnTo>
                  <a:lnTo>
                    <a:pt x="643427" y="55226"/>
                  </a:lnTo>
                  <a:lnTo>
                    <a:pt x="600649" y="71541"/>
                  </a:lnTo>
                  <a:lnTo>
                    <a:pt x="558871" y="89798"/>
                  </a:lnTo>
                  <a:lnTo>
                    <a:pt x="518148" y="109939"/>
                  </a:lnTo>
                  <a:lnTo>
                    <a:pt x="478536" y="131910"/>
                  </a:lnTo>
                  <a:lnTo>
                    <a:pt x="440089" y="155656"/>
                  </a:lnTo>
                  <a:lnTo>
                    <a:pt x="402863" y="181121"/>
                  </a:lnTo>
                  <a:lnTo>
                    <a:pt x="366913" y="208249"/>
                  </a:lnTo>
                  <a:lnTo>
                    <a:pt x="332296" y="236987"/>
                  </a:lnTo>
                  <a:lnTo>
                    <a:pt x="299065" y="267277"/>
                  </a:lnTo>
                  <a:lnTo>
                    <a:pt x="267277" y="299065"/>
                  </a:lnTo>
                  <a:lnTo>
                    <a:pt x="236987" y="332296"/>
                  </a:lnTo>
                  <a:lnTo>
                    <a:pt x="208249" y="366913"/>
                  </a:lnTo>
                  <a:lnTo>
                    <a:pt x="181121" y="402863"/>
                  </a:lnTo>
                  <a:lnTo>
                    <a:pt x="155656" y="440089"/>
                  </a:lnTo>
                  <a:lnTo>
                    <a:pt x="131910" y="478536"/>
                  </a:lnTo>
                  <a:lnTo>
                    <a:pt x="109939" y="518148"/>
                  </a:lnTo>
                  <a:lnTo>
                    <a:pt x="89798" y="558871"/>
                  </a:lnTo>
                  <a:lnTo>
                    <a:pt x="71541" y="600649"/>
                  </a:lnTo>
                  <a:lnTo>
                    <a:pt x="55226" y="643427"/>
                  </a:lnTo>
                  <a:lnTo>
                    <a:pt x="40906" y="687149"/>
                  </a:lnTo>
                  <a:lnTo>
                    <a:pt x="28637" y="731761"/>
                  </a:lnTo>
                  <a:lnTo>
                    <a:pt x="18475" y="777206"/>
                  </a:lnTo>
                  <a:lnTo>
                    <a:pt x="10475" y="823429"/>
                  </a:lnTo>
                  <a:lnTo>
                    <a:pt x="4692" y="870375"/>
                  </a:lnTo>
                  <a:lnTo>
                    <a:pt x="1182" y="917989"/>
                  </a:lnTo>
                  <a:lnTo>
                    <a:pt x="0" y="966215"/>
                  </a:lnTo>
                  <a:lnTo>
                    <a:pt x="1182" y="1014442"/>
                  </a:lnTo>
                  <a:lnTo>
                    <a:pt x="4692" y="1062056"/>
                  </a:lnTo>
                  <a:lnTo>
                    <a:pt x="10475" y="1109002"/>
                  </a:lnTo>
                  <a:lnTo>
                    <a:pt x="18475" y="1155225"/>
                  </a:lnTo>
                  <a:lnTo>
                    <a:pt x="28637" y="1200670"/>
                  </a:lnTo>
                  <a:lnTo>
                    <a:pt x="40906" y="1245282"/>
                  </a:lnTo>
                  <a:lnTo>
                    <a:pt x="55226" y="1289004"/>
                  </a:lnTo>
                  <a:lnTo>
                    <a:pt x="71541" y="1331782"/>
                  </a:lnTo>
                  <a:lnTo>
                    <a:pt x="89798" y="1373560"/>
                  </a:lnTo>
                  <a:lnTo>
                    <a:pt x="109939" y="1414283"/>
                  </a:lnTo>
                  <a:lnTo>
                    <a:pt x="131910" y="1453895"/>
                  </a:lnTo>
                  <a:lnTo>
                    <a:pt x="155656" y="1492342"/>
                  </a:lnTo>
                  <a:lnTo>
                    <a:pt x="181121" y="1529568"/>
                  </a:lnTo>
                  <a:lnTo>
                    <a:pt x="208249" y="1565518"/>
                  </a:lnTo>
                  <a:lnTo>
                    <a:pt x="236987" y="1600135"/>
                  </a:lnTo>
                  <a:lnTo>
                    <a:pt x="267277" y="1633366"/>
                  </a:lnTo>
                  <a:lnTo>
                    <a:pt x="299065" y="1665154"/>
                  </a:lnTo>
                  <a:lnTo>
                    <a:pt x="332296" y="1695444"/>
                  </a:lnTo>
                  <a:lnTo>
                    <a:pt x="366913" y="1724182"/>
                  </a:lnTo>
                  <a:lnTo>
                    <a:pt x="402863" y="1751310"/>
                  </a:lnTo>
                  <a:lnTo>
                    <a:pt x="440089" y="1776775"/>
                  </a:lnTo>
                  <a:lnTo>
                    <a:pt x="478535" y="1800521"/>
                  </a:lnTo>
                  <a:lnTo>
                    <a:pt x="518148" y="1822492"/>
                  </a:lnTo>
                  <a:lnTo>
                    <a:pt x="558871" y="1842633"/>
                  </a:lnTo>
                  <a:lnTo>
                    <a:pt x="600649" y="1860890"/>
                  </a:lnTo>
                  <a:lnTo>
                    <a:pt x="643427" y="1877205"/>
                  </a:lnTo>
                  <a:lnTo>
                    <a:pt x="687149" y="1891525"/>
                  </a:lnTo>
                  <a:lnTo>
                    <a:pt x="731761" y="1903794"/>
                  </a:lnTo>
                  <a:lnTo>
                    <a:pt x="777206" y="1913956"/>
                  </a:lnTo>
                  <a:lnTo>
                    <a:pt x="823429" y="1921956"/>
                  </a:lnTo>
                  <a:lnTo>
                    <a:pt x="870375" y="1927739"/>
                  </a:lnTo>
                  <a:lnTo>
                    <a:pt x="917989" y="1931249"/>
                  </a:lnTo>
                  <a:lnTo>
                    <a:pt x="966215" y="1932432"/>
                  </a:lnTo>
                  <a:lnTo>
                    <a:pt x="1014442" y="1931249"/>
                  </a:lnTo>
                  <a:lnTo>
                    <a:pt x="1062056" y="1927739"/>
                  </a:lnTo>
                  <a:lnTo>
                    <a:pt x="1109002" y="1921956"/>
                  </a:lnTo>
                  <a:lnTo>
                    <a:pt x="1155225" y="1913956"/>
                  </a:lnTo>
                  <a:lnTo>
                    <a:pt x="1200670" y="1903794"/>
                  </a:lnTo>
                  <a:lnTo>
                    <a:pt x="1245282" y="1891525"/>
                  </a:lnTo>
                  <a:lnTo>
                    <a:pt x="1289004" y="1877205"/>
                  </a:lnTo>
                  <a:lnTo>
                    <a:pt x="1331782" y="1860890"/>
                  </a:lnTo>
                  <a:lnTo>
                    <a:pt x="1373560" y="1842633"/>
                  </a:lnTo>
                  <a:lnTo>
                    <a:pt x="1414283" y="1822492"/>
                  </a:lnTo>
                  <a:lnTo>
                    <a:pt x="1453895" y="1800521"/>
                  </a:lnTo>
                  <a:lnTo>
                    <a:pt x="1492342" y="1776775"/>
                  </a:lnTo>
                  <a:lnTo>
                    <a:pt x="1529568" y="1751310"/>
                  </a:lnTo>
                  <a:lnTo>
                    <a:pt x="1565518" y="1724182"/>
                  </a:lnTo>
                  <a:lnTo>
                    <a:pt x="1600135" y="1695444"/>
                  </a:lnTo>
                  <a:lnTo>
                    <a:pt x="1633366" y="1665154"/>
                  </a:lnTo>
                  <a:lnTo>
                    <a:pt x="1665154" y="1633366"/>
                  </a:lnTo>
                  <a:lnTo>
                    <a:pt x="1695444" y="1600135"/>
                  </a:lnTo>
                  <a:lnTo>
                    <a:pt x="1724182" y="1565518"/>
                  </a:lnTo>
                  <a:lnTo>
                    <a:pt x="1751310" y="1529568"/>
                  </a:lnTo>
                  <a:lnTo>
                    <a:pt x="1776775" y="1492342"/>
                  </a:lnTo>
                  <a:lnTo>
                    <a:pt x="1800521" y="1453896"/>
                  </a:lnTo>
                  <a:lnTo>
                    <a:pt x="1822492" y="1414283"/>
                  </a:lnTo>
                  <a:lnTo>
                    <a:pt x="1842633" y="1373560"/>
                  </a:lnTo>
                  <a:lnTo>
                    <a:pt x="1860890" y="1331782"/>
                  </a:lnTo>
                  <a:lnTo>
                    <a:pt x="1877205" y="1289004"/>
                  </a:lnTo>
                  <a:lnTo>
                    <a:pt x="1891525" y="1245282"/>
                  </a:lnTo>
                  <a:lnTo>
                    <a:pt x="1903794" y="1200670"/>
                  </a:lnTo>
                  <a:lnTo>
                    <a:pt x="1913956" y="1155225"/>
                  </a:lnTo>
                  <a:lnTo>
                    <a:pt x="1921956" y="1109002"/>
                  </a:lnTo>
                  <a:lnTo>
                    <a:pt x="1927739" y="1062056"/>
                  </a:lnTo>
                  <a:lnTo>
                    <a:pt x="1931249" y="1014442"/>
                  </a:lnTo>
                  <a:lnTo>
                    <a:pt x="1932432" y="966215"/>
                  </a:lnTo>
                  <a:lnTo>
                    <a:pt x="1931249" y="917989"/>
                  </a:lnTo>
                  <a:lnTo>
                    <a:pt x="1927739" y="870375"/>
                  </a:lnTo>
                  <a:lnTo>
                    <a:pt x="1921956" y="823429"/>
                  </a:lnTo>
                  <a:lnTo>
                    <a:pt x="1913956" y="777206"/>
                  </a:lnTo>
                  <a:lnTo>
                    <a:pt x="1903794" y="731761"/>
                  </a:lnTo>
                  <a:lnTo>
                    <a:pt x="1891525" y="687149"/>
                  </a:lnTo>
                  <a:lnTo>
                    <a:pt x="1877205" y="643427"/>
                  </a:lnTo>
                  <a:lnTo>
                    <a:pt x="1860890" y="600649"/>
                  </a:lnTo>
                  <a:lnTo>
                    <a:pt x="1842633" y="558871"/>
                  </a:lnTo>
                  <a:lnTo>
                    <a:pt x="1822492" y="518148"/>
                  </a:lnTo>
                  <a:lnTo>
                    <a:pt x="1800521" y="478535"/>
                  </a:lnTo>
                  <a:lnTo>
                    <a:pt x="1776775" y="440089"/>
                  </a:lnTo>
                  <a:lnTo>
                    <a:pt x="1751310" y="402863"/>
                  </a:lnTo>
                  <a:lnTo>
                    <a:pt x="1724182" y="366913"/>
                  </a:lnTo>
                  <a:lnTo>
                    <a:pt x="1695444" y="332296"/>
                  </a:lnTo>
                  <a:lnTo>
                    <a:pt x="1665154" y="299065"/>
                  </a:lnTo>
                  <a:lnTo>
                    <a:pt x="1633366" y="267277"/>
                  </a:lnTo>
                  <a:lnTo>
                    <a:pt x="1600135" y="236987"/>
                  </a:lnTo>
                  <a:lnTo>
                    <a:pt x="1565518" y="208249"/>
                  </a:lnTo>
                  <a:lnTo>
                    <a:pt x="1529568" y="181121"/>
                  </a:lnTo>
                  <a:lnTo>
                    <a:pt x="1492342" y="155656"/>
                  </a:lnTo>
                  <a:lnTo>
                    <a:pt x="1453896" y="131910"/>
                  </a:lnTo>
                  <a:lnTo>
                    <a:pt x="1414283" y="109939"/>
                  </a:lnTo>
                  <a:lnTo>
                    <a:pt x="1373560" y="89798"/>
                  </a:lnTo>
                  <a:lnTo>
                    <a:pt x="1331782" y="71541"/>
                  </a:lnTo>
                  <a:lnTo>
                    <a:pt x="1289004" y="55226"/>
                  </a:lnTo>
                  <a:lnTo>
                    <a:pt x="1245282" y="40906"/>
                  </a:lnTo>
                  <a:lnTo>
                    <a:pt x="1200670" y="28637"/>
                  </a:lnTo>
                  <a:lnTo>
                    <a:pt x="1155225" y="18475"/>
                  </a:lnTo>
                  <a:lnTo>
                    <a:pt x="1109002" y="10475"/>
                  </a:lnTo>
                  <a:lnTo>
                    <a:pt x="1062056" y="4692"/>
                  </a:lnTo>
                  <a:lnTo>
                    <a:pt x="1014442" y="1182"/>
                  </a:lnTo>
                  <a:lnTo>
                    <a:pt x="966215" y="0"/>
                  </a:lnTo>
                  <a:close/>
                </a:path>
              </a:pathLst>
            </a:custGeom>
            <a:solidFill>
              <a:srgbClr val="404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12" name="Google Shape;112;p14"/>
          <p:cNvSpPr txBox="1"/>
          <p:nvPr/>
        </p:nvSpPr>
        <p:spPr>
          <a:xfrm>
            <a:off x="592940" y="3363467"/>
            <a:ext cx="2497321" cy="2182649"/>
          </a:xfrm>
          <a:prstGeom prst="rect">
            <a:avLst/>
          </a:prstGeom>
          <a:noFill/>
          <a:ln>
            <a:noFill/>
          </a:ln>
        </p:spPr>
        <p:txBody>
          <a:bodyPr spcFirstLastPara="1" wrap="square" lIns="0" tIns="12700" rIns="0" bIns="0" anchor="t" anchorCtr="0">
            <a:spAutoFit/>
          </a:bodyPr>
          <a:lstStyle/>
          <a:p>
            <a:pPr marL="131445" marR="0" lvl="0" indent="-119380" algn="l" rtl="0">
              <a:lnSpc>
                <a:spcPct val="100000"/>
              </a:lnSpc>
              <a:spcBef>
                <a:spcPts val="0"/>
              </a:spcBef>
              <a:spcAft>
                <a:spcPts val="0"/>
              </a:spcAft>
              <a:buSzPct val="100000"/>
              <a:buFont typeface="Arial"/>
              <a:buChar char="•"/>
            </a:pPr>
            <a:r>
              <a:rPr lang="en-US" sz="1200" b="1" dirty="0">
                <a:latin typeface="Calibri"/>
                <a:ea typeface="Calibri"/>
                <a:cs typeface="Calibri"/>
                <a:sym typeface="Calibri"/>
              </a:rPr>
              <a:t>No dependent variable</a:t>
            </a:r>
          </a:p>
          <a:p>
            <a:pPr marL="131445" marR="0" lvl="0" indent="-119380" algn="l" rtl="0">
              <a:lnSpc>
                <a:spcPct val="100000"/>
              </a:lnSpc>
              <a:spcBef>
                <a:spcPts val="0"/>
              </a:spcBef>
              <a:spcAft>
                <a:spcPts val="0"/>
              </a:spcAft>
              <a:buSzPct val="100000"/>
              <a:buFont typeface="Arial"/>
              <a:buChar char="•"/>
            </a:pPr>
            <a:endParaRPr sz="1200" dirty="0">
              <a:latin typeface="Calibri"/>
              <a:ea typeface="Calibri"/>
              <a:cs typeface="Calibri"/>
              <a:sym typeface="Calibri"/>
            </a:endParaRPr>
          </a:p>
          <a:p>
            <a:pPr marL="131445" marR="5080" lvl="0" indent="-119380" algn="l" rtl="0">
              <a:lnSpc>
                <a:spcPct val="100000"/>
              </a:lnSpc>
              <a:spcBef>
                <a:spcPts val="0"/>
              </a:spcBef>
              <a:spcAft>
                <a:spcPts val="0"/>
              </a:spcAft>
              <a:buSzPct val="100000"/>
              <a:buFont typeface="Arial"/>
              <a:buChar char="•"/>
            </a:pPr>
            <a:r>
              <a:rPr lang="en-US" sz="1200" b="1" dirty="0">
                <a:latin typeface="Calibri"/>
                <a:ea typeface="Calibri"/>
                <a:cs typeface="Calibri"/>
                <a:sym typeface="Calibri"/>
              </a:rPr>
              <a:t>Don’t know how many unique segments </a:t>
            </a:r>
            <a:r>
              <a:rPr lang="en-US" sz="1200" dirty="0">
                <a:latin typeface="Calibri"/>
                <a:ea typeface="Calibri"/>
                <a:cs typeface="Calibri"/>
                <a:sym typeface="Calibri"/>
              </a:rPr>
              <a:t>there may be. </a:t>
            </a:r>
          </a:p>
          <a:p>
            <a:pPr marL="131445" marR="5080" lvl="0" indent="-119380" algn="l" rtl="0">
              <a:lnSpc>
                <a:spcPct val="100000"/>
              </a:lnSpc>
              <a:spcBef>
                <a:spcPts val="0"/>
              </a:spcBef>
              <a:spcAft>
                <a:spcPts val="0"/>
              </a:spcAft>
              <a:buSzPct val="100000"/>
              <a:buFont typeface="Arial"/>
              <a:buChar char="•"/>
            </a:pPr>
            <a:endParaRPr lang="en-US" sz="1200" dirty="0">
              <a:latin typeface="Calibri"/>
              <a:ea typeface="Calibri"/>
              <a:cs typeface="Calibri"/>
              <a:sym typeface="Calibri"/>
            </a:endParaRPr>
          </a:p>
          <a:p>
            <a:pPr marL="131445" marR="5080" lvl="0" indent="-119380" algn="l" rtl="0">
              <a:lnSpc>
                <a:spcPct val="100000"/>
              </a:lnSpc>
              <a:spcBef>
                <a:spcPts val="0"/>
              </a:spcBef>
              <a:spcAft>
                <a:spcPts val="0"/>
              </a:spcAft>
              <a:buSzPct val="100000"/>
              <a:buFont typeface="Arial"/>
              <a:buChar char="•"/>
            </a:pPr>
            <a:r>
              <a:rPr lang="en-US" sz="1200" dirty="0">
                <a:latin typeface="Calibri"/>
                <a:ea typeface="Calibri"/>
                <a:cs typeface="Calibri"/>
                <a:sym typeface="Calibri"/>
              </a:rPr>
              <a:t>Let data drive segmentation solution</a:t>
            </a:r>
          </a:p>
          <a:p>
            <a:pPr marL="131445" marR="5080" lvl="0" indent="-119380" algn="l" rtl="0">
              <a:lnSpc>
                <a:spcPct val="100000"/>
              </a:lnSpc>
              <a:spcBef>
                <a:spcPts val="0"/>
              </a:spcBef>
              <a:spcAft>
                <a:spcPts val="0"/>
              </a:spcAft>
              <a:buSzPct val="100000"/>
              <a:buFont typeface="Arial"/>
              <a:buChar char="•"/>
            </a:pPr>
            <a:endParaRPr sz="1200" dirty="0">
              <a:latin typeface="Calibri"/>
              <a:ea typeface="Calibri"/>
              <a:cs typeface="Calibri"/>
              <a:sym typeface="Calibri"/>
            </a:endParaRPr>
          </a:p>
          <a:p>
            <a:pPr marL="131445" marR="0" lvl="0" indent="-119380" algn="l" rtl="0">
              <a:lnSpc>
                <a:spcPct val="100000"/>
              </a:lnSpc>
              <a:spcBef>
                <a:spcPts val="0"/>
              </a:spcBef>
              <a:spcAft>
                <a:spcPts val="0"/>
              </a:spcAft>
              <a:buSzPct val="100000"/>
              <a:buFont typeface="Arial"/>
              <a:buChar char="•"/>
            </a:pPr>
            <a:r>
              <a:rPr lang="en-US" sz="1200" dirty="0">
                <a:latin typeface="Calibri"/>
                <a:ea typeface="Calibri"/>
                <a:cs typeface="Calibri"/>
                <a:sym typeface="Calibri"/>
              </a:rPr>
              <a:t>Common methodology</a:t>
            </a:r>
            <a:endParaRPr sz="1200" dirty="0">
              <a:latin typeface="Calibri"/>
              <a:ea typeface="Calibri"/>
              <a:cs typeface="Calibri"/>
              <a:sym typeface="Calibri"/>
            </a:endParaRPr>
          </a:p>
          <a:p>
            <a:pPr marL="131445" marR="0" lvl="0" indent="0" algn="l" rtl="0">
              <a:lnSpc>
                <a:spcPct val="100000"/>
              </a:lnSpc>
              <a:spcBef>
                <a:spcPts val="0"/>
              </a:spcBef>
              <a:spcAft>
                <a:spcPts val="0"/>
              </a:spcAft>
              <a:buNone/>
            </a:pPr>
            <a:r>
              <a:rPr lang="en-US" sz="1200" dirty="0">
                <a:latin typeface="Calibri"/>
                <a:ea typeface="Calibri"/>
                <a:cs typeface="Calibri"/>
                <a:sym typeface="Calibri"/>
              </a:rPr>
              <a:t>includes</a:t>
            </a:r>
            <a:endParaRPr sz="1200" dirty="0">
              <a:latin typeface="Calibri"/>
              <a:ea typeface="Calibri"/>
              <a:cs typeface="Calibri"/>
              <a:sym typeface="Calibri"/>
            </a:endParaRPr>
          </a:p>
          <a:p>
            <a:pPr marL="481965" marR="665480" lvl="1" indent="-285750" algn="l" rtl="0">
              <a:lnSpc>
                <a:spcPct val="100000"/>
              </a:lnSpc>
              <a:spcBef>
                <a:spcPts val="25"/>
              </a:spcBef>
              <a:spcAft>
                <a:spcPts val="0"/>
              </a:spcAft>
              <a:buSzPts val="1600"/>
              <a:buFont typeface="Noto Sans Symbols"/>
              <a:buChar char="✔"/>
            </a:pPr>
            <a:r>
              <a:rPr lang="en-US" sz="1100" b="0" i="0" u="none" strike="noStrike" cap="none" dirty="0">
                <a:latin typeface="Calibri"/>
                <a:ea typeface="Calibri"/>
                <a:cs typeface="Calibri"/>
                <a:sym typeface="Calibri"/>
              </a:rPr>
              <a:t>Factor-Cluster Analysis</a:t>
            </a:r>
            <a:endParaRPr sz="1100" b="0" i="0" u="none" strike="noStrike" cap="none" dirty="0">
              <a:latin typeface="Calibri"/>
              <a:ea typeface="Calibri"/>
              <a:cs typeface="Calibri"/>
              <a:sym typeface="Calibri"/>
            </a:endParaRPr>
          </a:p>
          <a:p>
            <a:pPr marL="481965" marR="0" lvl="1" indent="-285750" algn="l" rtl="0">
              <a:lnSpc>
                <a:spcPct val="100000"/>
              </a:lnSpc>
              <a:spcBef>
                <a:spcPts val="0"/>
              </a:spcBef>
              <a:spcAft>
                <a:spcPts val="0"/>
              </a:spcAft>
              <a:buSzPts val="1600"/>
              <a:buFont typeface="Noto Sans Symbols"/>
              <a:buChar char="✔"/>
            </a:pPr>
            <a:r>
              <a:rPr lang="en-US" sz="1100" b="0" i="0" u="none" strike="noStrike" cap="none" dirty="0">
                <a:latin typeface="Calibri"/>
                <a:ea typeface="Calibri"/>
                <a:cs typeface="Calibri"/>
                <a:sym typeface="Calibri"/>
              </a:rPr>
              <a:t>Latent Class Analysis</a:t>
            </a:r>
            <a:endParaRPr sz="1100" b="0" i="0" u="none" strike="noStrike" cap="none" dirty="0">
              <a:latin typeface="Calibri"/>
              <a:ea typeface="Calibri"/>
              <a:cs typeface="Calibri"/>
              <a:sym typeface="Calibri"/>
            </a:endParaRPr>
          </a:p>
          <a:p>
            <a:pPr marL="481965" marR="0" lvl="1" indent="-285750" algn="l" rtl="0">
              <a:lnSpc>
                <a:spcPct val="100000"/>
              </a:lnSpc>
              <a:spcBef>
                <a:spcPts val="0"/>
              </a:spcBef>
              <a:spcAft>
                <a:spcPts val="0"/>
              </a:spcAft>
              <a:buSzPts val="1600"/>
              <a:buFont typeface="Calibri"/>
              <a:buChar char="✔"/>
            </a:pPr>
            <a:r>
              <a:rPr lang="en-US" sz="1100" dirty="0">
                <a:latin typeface="Calibri"/>
                <a:ea typeface="Calibri"/>
                <a:cs typeface="Calibri"/>
                <a:sym typeface="Calibri"/>
              </a:rPr>
              <a:t>K-means clustering</a:t>
            </a:r>
            <a:endParaRPr sz="1100" dirty="0">
              <a:latin typeface="Calibri"/>
              <a:ea typeface="Calibri"/>
              <a:cs typeface="Calibri"/>
              <a:sym typeface="Calibri"/>
            </a:endParaRPr>
          </a:p>
        </p:txBody>
      </p:sp>
      <p:sp>
        <p:nvSpPr>
          <p:cNvPr id="113" name="Google Shape;113;p14"/>
          <p:cNvSpPr txBox="1"/>
          <p:nvPr/>
        </p:nvSpPr>
        <p:spPr>
          <a:xfrm>
            <a:off x="8673141" y="3363467"/>
            <a:ext cx="2912402" cy="2013372"/>
          </a:xfrm>
          <a:prstGeom prst="rect">
            <a:avLst/>
          </a:prstGeom>
          <a:noFill/>
          <a:ln>
            <a:noFill/>
          </a:ln>
        </p:spPr>
        <p:txBody>
          <a:bodyPr spcFirstLastPara="1" wrap="square" lIns="0" tIns="12700" rIns="0" bIns="0" anchor="t" anchorCtr="0">
            <a:spAutoFit/>
          </a:bodyPr>
          <a:lstStyle/>
          <a:p>
            <a:pPr marL="131445" marR="40005" lvl="0" indent="-119380" algn="l" rtl="0">
              <a:lnSpc>
                <a:spcPct val="100000"/>
              </a:lnSpc>
              <a:spcBef>
                <a:spcPts val="0"/>
              </a:spcBef>
              <a:spcAft>
                <a:spcPts val="0"/>
              </a:spcAft>
              <a:buSzPct val="100000"/>
              <a:buFont typeface="Arial"/>
              <a:buChar char="•"/>
            </a:pPr>
            <a:r>
              <a:rPr lang="en-US" sz="1200" dirty="0">
                <a:latin typeface="Calibri"/>
                <a:ea typeface="Calibri"/>
                <a:cs typeface="Calibri"/>
                <a:sym typeface="Calibri"/>
              </a:rPr>
              <a:t>You </a:t>
            </a:r>
            <a:r>
              <a:rPr lang="en-US" sz="1200" b="1" dirty="0">
                <a:latin typeface="Calibri"/>
                <a:ea typeface="Calibri"/>
                <a:cs typeface="Calibri"/>
                <a:sym typeface="Calibri"/>
              </a:rPr>
              <a:t>have a dependent variable </a:t>
            </a:r>
            <a:r>
              <a:rPr lang="en-US" sz="1200" dirty="0">
                <a:latin typeface="Calibri"/>
                <a:ea typeface="Calibri"/>
                <a:cs typeface="Calibri"/>
                <a:sym typeface="Calibri"/>
              </a:rPr>
              <a:t>and </a:t>
            </a:r>
            <a:r>
              <a:rPr lang="en-US" sz="1200" b="1" dirty="0">
                <a:latin typeface="Calibri"/>
                <a:ea typeface="Calibri"/>
                <a:cs typeface="Calibri"/>
                <a:sym typeface="Calibri"/>
              </a:rPr>
              <a:t>know what groups you want to classify </a:t>
            </a:r>
            <a:r>
              <a:rPr lang="en-US" sz="1200" dirty="0">
                <a:latin typeface="Calibri"/>
                <a:ea typeface="Calibri"/>
                <a:cs typeface="Calibri"/>
                <a:sym typeface="Calibri"/>
              </a:rPr>
              <a:t>(e.g., </a:t>
            </a:r>
            <a:r>
              <a:rPr lang="en-US" sz="1200" b="1" dirty="0">
                <a:solidFill>
                  <a:srgbClr val="0070C0"/>
                </a:solidFill>
                <a:latin typeface="Calibri"/>
                <a:ea typeface="Calibri"/>
                <a:cs typeface="Calibri"/>
                <a:sym typeface="Calibri"/>
              </a:rPr>
              <a:t>churn vs. stay</a:t>
            </a:r>
            <a:r>
              <a:rPr lang="en-US" sz="1200" dirty="0">
                <a:latin typeface="Calibri"/>
                <a:ea typeface="Calibri"/>
                <a:cs typeface="Calibri"/>
                <a:sym typeface="Calibri"/>
              </a:rPr>
              <a:t>)</a:t>
            </a:r>
          </a:p>
          <a:p>
            <a:pPr marL="131445" marR="40005" lvl="0" indent="-119380" algn="l" rtl="0">
              <a:lnSpc>
                <a:spcPct val="100000"/>
              </a:lnSpc>
              <a:spcBef>
                <a:spcPts val="0"/>
              </a:spcBef>
              <a:spcAft>
                <a:spcPts val="0"/>
              </a:spcAft>
              <a:buSzPct val="100000"/>
              <a:buFont typeface="Arial"/>
              <a:buChar char="•"/>
            </a:pPr>
            <a:endParaRPr sz="1200" dirty="0">
              <a:latin typeface="Calibri"/>
              <a:ea typeface="Calibri"/>
              <a:cs typeface="Calibri"/>
              <a:sym typeface="Calibri"/>
            </a:endParaRPr>
          </a:p>
          <a:p>
            <a:pPr marL="131445" marR="5080" lvl="0" indent="-119380" algn="l" rtl="0">
              <a:lnSpc>
                <a:spcPct val="100000"/>
              </a:lnSpc>
              <a:spcBef>
                <a:spcPts val="0"/>
              </a:spcBef>
              <a:spcAft>
                <a:spcPts val="0"/>
              </a:spcAft>
              <a:buSzPct val="100000"/>
              <a:buFont typeface="Arial"/>
              <a:buChar char="•"/>
            </a:pPr>
            <a:r>
              <a:rPr lang="en-US" sz="1200" dirty="0">
                <a:latin typeface="Calibri"/>
                <a:ea typeface="Calibri"/>
                <a:cs typeface="Calibri"/>
                <a:sym typeface="Calibri"/>
              </a:rPr>
              <a:t>You feed data into an analysis to identify what are </a:t>
            </a:r>
            <a:r>
              <a:rPr lang="en-US" sz="1200" dirty="0">
                <a:solidFill>
                  <a:srgbClr val="00B0F0"/>
                </a:solidFill>
                <a:latin typeface="Calibri"/>
                <a:ea typeface="Calibri"/>
                <a:cs typeface="Calibri"/>
                <a:sym typeface="Calibri"/>
              </a:rPr>
              <a:t>significant variables</a:t>
            </a:r>
            <a:r>
              <a:rPr lang="en-US" sz="1200" dirty="0">
                <a:latin typeface="Calibri"/>
                <a:ea typeface="Calibri"/>
                <a:cs typeface="Calibri"/>
                <a:sym typeface="Calibri"/>
              </a:rPr>
              <a:t> differentiate the groups</a:t>
            </a:r>
          </a:p>
          <a:p>
            <a:pPr marL="131445" marR="5080" lvl="0" indent="-119380" algn="l" rtl="0">
              <a:lnSpc>
                <a:spcPct val="100000"/>
              </a:lnSpc>
              <a:spcBef>
                <a:spcPts val="0"/>
              </a:spcBef>
              <a:spcAft>
                <a:spcPts val="0"/>
              </a:spcAft>
              <a:buSzPct val="100000"/>
              <a:buFont typeface="Arial"/>
              <a:buChar char="•"/>
            </a:pPr>
            <a:endParaRPr sz="1200" dirty="0">
              <a:latin typeface="Calibri"/>
              <a:ea typeface="Calibri"/>
              <a:cs typeface="Calibri"/>
              <a:sym typeface="Calibri"/>
            </a:endParaRPr>
          </a:p>
          <a:p>
            <a:pPr marL="131445" marR="479425" lvl="0" indent="-119380" algn="l" rtl="0">
              <a:lnSpc>
                <a:spcPct val="100000"/>
              </a:lnSpc>
              <a:spcBef>
                <a:spcPts val="0"/>
              </a:spcBef>
              <a:spcAft>
                <a:spcPts val="0"/>
              </a:spcAft>
              <a:buSzPct val="100000"/>
              <a:buFont typeface="Arial"/>
              <a:buChar char="•"/>
            </a:pPr>
            <a:r>
              <a:rPr lang="en-US" sz="1200" dirty="0">
                <a:latin typeface="Calibri"/>
                <a:ea typeface="Calibri"/>
                <a:cs typeface="Calibri"/>
                <a:sym typeface="Calibri"/>
              </a:rPr>
              <a:t>Common methodology includes</a:t>
            </a:r>
            <a:endParaRPr sz="1200" dirty="0">
              <a:latin typeface="Calibri"/>
              <a:ea typeface="Calibri"/>
              <a:cs typeface="Calibri"/>
              <a:sym typeface="Calibri"/>
            </a:endParaRPr>
          </a:p>
          <a:p>
            <a:pPr marL="523240" marR="0" lvl="1" indent="-339090" algn="l" rtl="0">
              <a:lnSpc>
                <a:spcPct val="100000"/>
              </a:lnSpc>
              <a:spcBef>
                <a:spcPts val="20"/>
              </a:spcBef>
              <a:spcAft>
                <a:spcPts val="0"/>
              </a:spcAft>
              <a:buSzPct val="100000"/>
              <a:buFont typeface="Noto Sans Symbols"/>
              <a:buChar char="✔"/>
            </a:pPr>
            <a:r>
              <a:rPr lang="en-US" sz="1100" b="0" i="0" u="none" strike="noStrike" cap="none" dirty="0">
                <a:latin typeface="Calibri"/>
                <a:ea typeface="Calibri"/>
                <a:cs typeface="Calibri"/>
                <a:sym typeface="Calibri"/>
              </a:rPr>
              <a:t>Decision tree classification</a:t>
            </a:r>
            <a:endParaRPr sz="1100" b="0" i="0" u="none" strike="noStrike" cap="none" dirty="0">
              <a:latin typeface="Calibri"/>
              <a:ea typeface="Calibri"/>
              <a:cs typeface="Calibri"/>
              <a:sym typeface="Calibri"/>
            </a:endParaRPr>
          </a:p>
          <a:p>
            <a:pPr marL="523240" marR="0" lvl="0" indent="0" algn="l" rtl="0">
              <a:lnSpc>
                <a:spcPct val="100000"/>
              </a:lnSpc>
              <a:spcBef>
                <a:spcPts val="0"/>
              </a:spcBef>
              <a:spcAft>
                <a:spcPts val="0"/>
              </a:spcAft>
              <a:buNone/>
            </a:pPr>
            <a:r>
              <a:rPr lang="en-US" sz="1100" dirty="0">
                <a:latin typeface="Calibri"/>
                <a:ea typeface="Calibri"/>
                <a:cs typeface="Calibri"/>
                <a:sym typeface="Calibri"/>
              </a:rPr>
              <a:t>method (CHAID, CART)</a:t>
            </a:r>
            <a:endParaRPr sz="1100" dirty="0">
              <a:latin typeface="Calibri"/>
              <a:ea typeface="Calibri"/>
              <a:cs typeface="Calibri"/>
              <a:sym typeface="Calibri"/>
            </a:endParaRPr>
          </a:p>
        </p:txBody>
      </p:sp>
      <p:grpSp>
        <p:nvGrpSpPr>
          <p:cNvPr id="114" name="Google Shape;114;p14"/>
          <p:cNvGrpSpPr/>
          <p:nvPr/>
        </p:nvGrpSpPr>
        <p:grpSpPr>
          <a:xfrm>
            <a:off x="2832354" y="3363467"/>
            <a:ext cx="5623686" cy="1397508"/>
            <a:chOff x="2832354" y="3363467"/>
            <a:chExt cx="5623686" cy="1397508"/>
          </a:xfrm>
        </p:grpSpPr>
        <p:sp>
          <p:nvSpPr>
            <p:cNvPr id="115" name="Google Shape;115;p14"/>
            <p:cNvSpPr/>
            <p:nvPr/>
          </p:nvSpPr>
          <p:spPr>
            <a:xfrm>
              <a:off x="2832354" y="4196333"/>
              <a:ext cx="391795" cy="76200"/>
            </a:xfrm>
            <a:custGeom>
              <a:avLst/>
              <a:gdLst/>
              <a:ahLst/>
              <a:cxnLst/>
              <a:rect l="l" t="t" r="r" b="b"/>
              <a:pathLst>
                <a:path w="391794" h="76200" extrusionOk="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4206" y="48006"/>
                  </a:lnTo>
                  <a:lnTo>
                    <a:pt x="38100" y="48006"/>
                  </a:lnTo>
                  <a:lnTo>
                    <a:pt x="38100" y="28194"/>
                  </a:lnTo>
                  <a:lnTo>
                    <a:pt x="74206" y="28194"/>
                  </a:lnTo>
                  <a:lnTo>
                    <a:pt x="73211" y="23252"/>
                  </a:lnTo>
                  <a:lnTo>
                    <a:pt x="65055" y="11144"/>
                  </a:lnTo>
                  <a:lnTo>
                    <a:pt x="52947" y="2988"/>
                  </a:lnTo>
                  <a:lnTo>
                    <a:pt x="38100" y="0"/>
                  </a:lnTo>
                  <a:close/>
                </a:path>
                <a:path w="391794" h="76200" extrusionOk="0">
                  <a:moveTo>
                    <a:pt x="74206" y="28194"/>
                  </a:moveTo>
                  <a:lnTo>
                    <a:pt x="38100" y="28194"/>
                  </a:lnTo>
                  <a:lnTo>
                    <a:pt x="38100" y="48006"/>
                  </a:lnTo>
                  <a:lnTo>
                    <a:pt x="74206" y="48006"/>
                  </a:lnTo>
                  <a:lnTo>
                    <a:pt x="76200" y="38100"/>
                  </a:lnTo>
                  <a:lnTo>
                    <a:pt x="74206" y="28194"/>
                  </a:lnTo>
                  <a:close/>
                </a:path>
                <a:path w="391794" h="76200" extrusionOk="0">
                  <a:moveTo>
                    <a:pt x="391794" y="28194"/>
                  </a:moveTo>
                  <a:lnTo>
                    <a:pt x="74206" y="28194"/>
                  </a:lnTo>
                  <a:lnTo>
                    <a:pt x="76200" y="38100"/>
                  </a:lnTo>
                  <a:lnTo>
                    <a:pt x="74206" y="48006"/>
                  </a:lnTo>
                  <a:lnTo>
                    <a:pt x="391794" y="48006"/>
                  </a:lnTo>
                  <a:lnTo>
                    <a:pt x="391794" y="28194"/>
                  </a:lnTo>
                  <a:close/>
                </a:path>
              </a:pathLst>
            </a:custGeom>
            <a:solidFill>
              <a:srgbClr val="2F6F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6" name="Google Shape;116;p14"/>
            <p:cNvSpPr/>
            <p:nvPr/>
          </p:nvSpPr>
          <p:spPr>
            <a:xfrm>
              <a:off x="8064245" y="4196333"/>
              <a:ext cx="391795" cy="76200"/>
            </a:xfrm>
            <a:custGeom>
              <a:avLst/>
              <a:gdLst/>
              <a:ahLst/>
              <a:cxnLst/>
              <a:rect l="l" t="t" r="r" b="b"/>
              <a:pathLst>
                <a:path w="391795" h="76200" extrusionOk="0">
                  <a:moveTo>
                    <a:pt x="353695" y="0"/>
                  </a:moveTo>
                  <a:lnTo>
                    <a:pt x="338847" y="2988"/>
                  </a:lnTo>
                  <a:lnTo>
                    <a:pt x="326739" y="11144"/>
                  </a:lnTo>
                  <a:lnTo>
                    <a:pt x="318583" y="23252"/>
                  </a:lnTo>
                  <a:lnTo>
                    <a:pt x="315595" y="38100"/>
                  </a:lnTo>
                  <a:lnTo>
                    <a:pt x="318583" y="52947"/>
                  </a:lnTo>
                  <a:lnTo>
                    <a:pt x="326739" y="65055"/>
                  </a:lnTo>
                  <a:lnTo>
                    <a:pt x="338847" y="73211"/>
                  </a:lnTo>
                  <a:lnTo>
                    <a:pt x="353695" y="76200"/>
                  </a:lnTo>
                  <a:lnTo>
                    <a:pt x="368488" y="73211"/>
                  </a:lnTo>
                  <a:lnTo>
                    <a:pt x="380603" y="65055"/>
                  </a:lnTo>
                  <a:lnTo>
                    <a:pt x="388788" y="52947"/>
                  </a:lnTo>
                  <a:lnTo>
                    <a:pt x="389789" y="48006"/>
                  </a:lnTo>
                  <a:lnTo>
                    <a:pt x="353695" y="48006"/>
                  </a:lnTo>
                  <a:lnTo>
                    <a:pt x="353695" y="28194"/>
                  </a:lnTo>
                  <a:lnTo>
                    <a:pt x="389789" y="28194"/>
                  </a:lnTo>
                  <a:lnTo>
                    <a:pt x="388788" y="23252"/>
                  </a:lnTo>
                  <a:lnTo>
                    <a:pt x="380603" y="11144"/>
                  </a:lnTo>
                  <a:lnTo>
                    <a:pt x="368488" y="2988"/>
                  </a:lnTo>
                  <a:lnTo>
                    <a:pt x="353695" y="0"/>
                  </a:lnTo>
                  <a:close/>
                </a:path>
                <a:path w="391795" h="76200" extrusionOk="0">
                  <a:moveTo>
                    <a:pt x="317588" y="28194"/>
                  </a:moveTo>
                  <a:lnTo>
                    <a:pt x="0" y="28194"/>
                  </a:lnTo>
                  <a:lnTo>
                    <a:pt x="0" y="48006"/>
                  </a:lnTo>
                  <a:lnTo>
                    <a:pt x="317588" y="48006"/>
                  </a:lnTo>
                  <a:lnTo>
                    <a:pt x="315595" y="38100"/>
                  </a:lnTo>
                  <a:lnTo>
                    <a:pt x="317588" y="28194"/>
                  </a:lnTo>
                  <a:close/>
                </a:path>
                <a:path w="391795" h="76200" extrusionOk="0">
                  <a:moveTo>
                    <a:pt x="389789" y="28194"/>
                  </a:moveTo>
                  <a:lnTo>
                    <a:pt x="353695" y="28194"/>
                  </a:lnTo>
                  <a:lnTo>
                    <a:pt x="353695" y="48006"/>
                  </a:lnTo>
                  <a:lnTo>
                    <a:pt x="389789" y="48006"/>
                  </a:lnTo>
                  <a:lnTo>
                    <a:pt x="391795" y="38100"/>
                  </a:lnTo>
                  <a:lnTo>
                    <a:pt x="389789" y="28194"/>
                  </a:lnTo>
                  <a:close/>
                </a:path>
              </a:pathLst>
            </a:custGeom>
            <a:solidFill>
              <a:srgbClr val="00E6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17" name="Google Shape;117;p14"/>
            <p:cNvPicPr preferRelativeResize="0"/>
            <p:nvPr/>
          </p:nvPicPr>
          <p:blipFill rotWithShape="1">
            <a:blip r:embed="rId3">
              <a:alphaModFix/>
            </a:blip>
            <a:srcRect/>
            <a:stretch/>
          </p:blipFill>
          <p:spPr>
            <a:xfrm>
              <a:off x="4895088" y="3363467"/>
              <a:ext cx="1399032" cy="1397508"/>
            </a:xfrm>
            <a:prstGeom prst="rect">
              <a:avLst/>
            </a:prstGeom>
            <a:noFill/>
            <a:ln>
              <a:noFill/>
            </a:ln>
          </p:spPr>
        </p:pic>
      </p:grpSp>
      <p:sp>
        <p:nvSpPr>
          <p:cNvPr id="118" name="Google Shape;118;p14"/>
          <p:cNvSpPr txBox="1"/>
          <p:nvPr/>
        </p:nvSpPr>
        <p:spPr>
          <a:xfrm>
            <a:off x="3355975" y="3870705"/>
            <a:ext cx="1188085" cy="635635"/>
          </a:xfrm>
          <a:prstGeom prst="rect">
            <a:avLst/>
          </a:prstGeom>
          <a:noFill/>
          <a:ln>
            <a:noFill/>
          </a:ln>
        </p:spPr>
        <p:txBody>
          <a:bodyPr spcFirstLastPara="1" wrap="square" lIns="0" tIns="12700" rIns="0" bIns="0" anchor="t" anchorCtr="0">
            <a:spAutoFit/>
          </a:bodyPr>
          <a:lstStyle/>
          <a:p>
            <a:pPr marL="12700" marR="5080" lvl="0" indent="391160" algn="l" rtl="0">
              <a:lnSpc>
                <a:spcPct val="100000"/>
              </a:lnSpc>
              <a:spcBef>
                <a:spcPts val="0"/>
              </a:spcBef>
              <a:spcAft>
                <a:spcPts val="0"/>
              </a:spcAft>
              <a:buNone/>
            </a:pPr>
            <a:r>
              <a:rPr lang="en-US" sz="2000" b="1" dirty="0">
                <a:solidFill>
                  <a:srgbClr val="EDEBE0"/>
                </a:solidFill>
                <a:latin typeface="Calibri"/>
                <a:ea typeface="Calibri"/>
                <a:cs typeface="Calibri"/>
                <a:sym typeface="Calibri"/>
              </a:rPr>
              <a:t>Un- Supervised</a:t>
            </a:r>
            <a:endParaRPr sz="2000" dirty="0">
              <a:latin typeface="Calibri"/>
              <a:ea typeface="Calibri"/>
              <a:cs typeface="Calibri"/>
              <a:sym typeface="Calibri"/>
            </a:endParaRPr>
          </a:p>
        </p:txBody>
      </p:sp>
      <p:sp>
        <p:nvSpPr>
          <p:cNvPr id="119" name="Google Shape;119;p14"/>
          <p:cNvSpPr txBox="1"/>
          <p:nvPr/>
        </p:nvSpPr>
        <p:spPr>
          <a:xfrm>
            <a:off x="6738619" y="4079494"/>
            <a:ext cx="1188085" cy="3308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latin typeface="Calibri"/>
                <a:ea typeface="Calibri"/>
                <a:cs typeface="Calibri"/>
                <a:sym typeface="Calibri"/>
              </a:rPr>
              <a:t>Supervised</a:t>
            </a:r>
            <a:endParaRPr sz="2000">
              <a:latin typeface="Calibri"/>
              <a:ea typeface="Calibri"/>
              <a:cs typeface="Calibri"/>
              <a:sym typeface="Calibri"/>
            </a:endParaRPr>
          </a:p>
        </p:txBody>
      </p:sp>
      <p:sp>
        <p:nvSpPr>
          <p:cNvPr id="120" name="Google Shape;120;p14"/>
          <p:cNvSpPr txBox="1"/>
          <p:nvPr/>
        </p:nvSpPr>
        <p:spPr>
          <a:xfrm>
            <a:off x="557606" y="1032333"/>
            <a:ext cx="9025800" cy="856645"/>
          </a:xfrm>
          <a:prstGeom prst="rect">
            <a:avLst/>
          </a:prstGeom>
          <a:noFill/>
          <a:ln>
            <a:noFill/>
          </a:ln>
        </p:spPr>
        <p:txBody>
          <a:bodyPr spcFirstLastPara="1" wrap="square" lIns="0" tIns="12700" rIns="0" bIns="0" anchor="t" anchorCtr="0">
            <a:spAutoFit/>
          </a:bodyPr>
          <a:lstStyle/>
          <a:p>
            <a:pPr marL="316230" indent="-304165">
              <a:buSzPct val="100000"/>
              <a:buFont typeface="Calibri"/>
              <a:buAutoNum type="arabicPeriod"/>
            </a:pPr>
            <a:r>
              <a:rPr lang="en-US" b="1" dirty="0">
                <a:latin typeface="Calibri"/>
                <a:ea typeface="Calibri"/>
                <a:cs typeface="Calibri"/>
                <a:sym typeface="Calibri"/>
              </a:rPr>
              <a:t>Rules based</a:t>
            </a:r>
            <a:endParaRPr b="1" dirty="0">
              <a:latin typeface="Calibri"/>
              <a:ea typeface="Calibri"/>
              <a:cs typeface="Calibri"/>
              <a:sym typeface="Calibri"/>
            </a:endParaRPr>
          </a:p>
          <a:p>
            <a:pPr marL="469265" marR="0" lvl="1" algn="l" rtl="0">
              <a:lnSpc>
                <a:spcPct val="100000"/>
              </a:lnSpc>
              <a:spcBef>
                <a:spcPts val="25"/>
              </a:spcBef>
              <a:spcAft>
                <a:spcPts val="0"/>
              </a:spcAft>
              <a:buSzPts val="2000"/>
            </a:pPr>
            <a:r>
              <a:rPr lang="en-US" sz="1200" b="0" i="0" u="none" strike="noStrike" cap="none" dirty="0">
                <a:latin typeface="Calibri"/>
                <a:ea typeface="Calibri"/>
                <a:cs typeface="Calibri"/>
                <a:sym typeface="Calibri"/>
              </a:rPr>
              <a:t>Create business rules or criteria to define identify and distinct groups, e.g. </a:t>
            </a:r>
            <a:r>
              <a:rPr lang="en-US" sz="1200" b="1" i="0" u="none" strike="noStrike" cap="none" dirty="0">
                <a:solidFill>
                  <a:srgbClr val="0070C0"/>
                </a:solidFill>
                <a:latin typeface="Calibri"/>
                <a:ea typeface="Calibri"/>
                <a:cs typeface="Calibri"/>
                <a:sym typeface="Calibri"/>
              </a:rPr>
              <a:t>recency, frequency, monetary </a:t>
            </a:r>
            <a:r>
              <a:rPr lang="en-US" sz="1200" dirty="0">
                <a:latin typeface="Calibri"/>
                <a:ea typeface="Calibri"/>
                <a:cs typeface="Calibri"/>
                <a:sym typeface="Calibri"/>
              </a:rPr>
              <a:t>(</a:t>
            </a:r>
            <a:r>
              <a:rPr lang="en-US" sz="1200" b="0" i="0" u="none" strike="noStrike" cap="none" dirty="0">
                <a:latin typeface="Calibri"/>
                <a:ea typeface="Calibri"/>
                <a:cs typeface="Calibri"/>
                <a:sym typeface="Calibri"/>
              </a:rPr>
              <a:t>RFM)</a:t>
            </a:r>
            <a:endParaRPr sz="1200" b="0" i="0" u="none" strike="noStrike" cap="none" dirty="0">
              <a:latin typeface="Calibri"/>
              <a:ea typeface="Calibri"/>
              <a:cs typeface="Calibri"/>
              <a:sym typeface="Calibri"/>
            </a:endParaRPr>
          </a:p>
          <a:p>
            <a:pPr marL="0" marR="0" lvl="1" indent="0" algn="l" rtl="0">
              <a:lnSpc>
                <a:spcPct val="100000"/>
              </a:lnSpc>
              <a:spcBef>
                <a:spcPts val="55"/>
              </a:spcBef>
              <a:spcAft>
                <a:spcPts val="0"/>
              </a:spcAft>
              <a:buSzPts val="1900"/>
              <a:buFont typeface="Arial"/>
              <a:buNone/>
            </a:pPr>
            <a:endParaRPr sz="1200" b="0" i="0" u="none" strike="noStrike" cap="none" dirty="0">
              <a:latin typeface="Calibri"/>
              <a:ea typeface="Calibri"/>
              <a:cs typeface="Calibri"/>
              <a:sym typeface="Calibri"/>
            </a:endParaRPr>
          </a:p>
          <a:p>
            <a:pPr marL="316230" marR="0" lvl="0" indent="-304165" algn="l" rtl="0">
              <a:lnSpc>
                <a:spcPct val="100000"/>
              </a:lnSpc>
              <a:spcBef>
                <a:spcPts val="0"/>
              </a:spcBef>
              <a:spcAft>
                <a:spcPts val="0"/>
              </a:spcAft>
              <a:buSzPct val="100000"/>
              <a:buFont typeface="Calibri"/>
              <a:buAutoNum type="arabicPeriod"/>
            </a:pPr>
            <a:r>
              <a:rPr lang="en-US" b="1" dirty="0">
                <a:latin typeface="Calibri"/>
                <a:ea typeface="Calibri"/>
                <a:cs typeface="Calibri"/>
                <a:sym typeface="Calibri"/>
              </a:rPr>
              <a:t>Modeling based – Unsupervised v Supervised</a:t>
            </a:r>
            <a:endParaRPr dirty="0">
              <a:latin typeface="Calibri"/>
              <a:ea typeface="Calibri"/>
              <a:cs typeface="Calibri"/>
              <a:sym typeface="Calibri"/>
            </a:endParaRPr>
          </a:p>
        </p:txBody>
      </p:sp>
      <p:sp>
        <p:nvSpPr>
          <p:cNvPr id="2" name="TextBox 1">
            <a:extLst>
              <a:ext uri="{FF2B5EF4-FFF2-40B4-BE49-F238E27FC236}">
                <a16:creationId xmlns:a16="http://schemas.microsoft.com/office/drawing/2014/main" id="{EBC9965B-E944-04B9-AA37-626C0E1BCF6E}"/>
              </a:ext>
            </a:extLst>
          </p:cNvPr>
          <p:cNvSpPr txBox="1"/>
          <p:nvPr/>
        </p:nvSpPr>
        <p:spPr>
          <a:xfrm>
            <a:off x="1131045" y="2400706"/>
            <a:ext cx="2749471" cy="307777"/>
          </a:xfrm>
          <a:prstGeom prst="rect">
            <a:avLst/>
          </a:prstGeom>
          <a:noFill/>
        </p:spPr>
        <p:txBody>
          <a:bodyPr wrap="none" rtlCol="0">
            <a:spAutoFit/>
          </a:bodyPr>
          <a:lstStyle/>
          <a:p>
            <a:r>
              <a:rPr lang="en-US" b="1" dirty="0">
                <a:solidFill>
                  <a:srgbClr val="00B0F0"/>
                </a:solidFill>
              </a:rPr>
              <a:t>No idea what I’m looking for…</a:t>
            </a:r>
          </a:p>
        </p:txBody>
      </p:sp>
      <p:sp>
        <p:nvSpPr>
          <p:cNvPr id="3" name="TextBox 2">
            <a:extLst>
              <a:ext uri="{FF2B5EF4-FFF2-40B4-BE49-F238E27FC236}">
                <a16:creationId xmlns:a16="http://schemas.microsoft.com/office/drawing/2014/main" id="{0BC98A8D-31B7-6E9C-3D0F-3383A8866A88}"/>
              </a:ext>
            </a:extLst>
          </p:cNvPr>
          <p:cNvSpPr txBox="1"/>
          <p:nvPr/>
        </p:nvSpPr>
        <p:spPr>
          <a:xfrm>
            <a:off x="8580789" y="2400706"/>
            <a:ext cx="2659702" cy="307777"/>
          </a:xfrm>
          <a:prstGeom prst="rect">
            <a:avLst/>
          </a:prstGeom>
          <a:noFill/>
        </p:spPr>
        <p:txBody>
          <a:bodyPr wrap="none" rtlCol="0">
            <a:spAutoFit/>
          </a:bodyPr>
          <a:lstStyle/>
          <a:p>
            <a:r>
              <a:rPr lang="en-US" b="1" dirty="0">
                <a:solidFill>
                  <a:srgbClr val="00B0F0"/>
                </a:solidFill>
              </a:rPr>
              <a:t>I know what I’m looking for…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7" name="Google Shape;146;p15">
            <a:extLst>
              <a:ext uri="{FF2B5EF4-FFF2-40B4-BE49-F238E27FC236}">
                <a16:creationId xmlns:a16="http://schemas.microsoft.com/office/drawing/2014/main" id="{11978860-23E6-7C36-77EE-A8666460B989}"/>
              </a:ext>
            </a:extLst>
          </p:cNvPr>
          <p:cNvSpPr/>
          <p:nvPr/>
        </p:nvSpPr>
        <p:spPr>
          <a:xfrm rot="17691465">
            <a:off x="6573309" y="2639859"/>
            <a:ext cx="734174" cy="503522"/>
          </a:xfrm>
          <a:custGeom>
            <a:avLst/>
            <a:gdLst/>
            <a:ahLst/>
            <a:cxnLst/>
            <a:rect l="l" t="t" r="r" b="b"/>
            <a:pathLst>
              <a:path w="893445" h="596900" extrusionOk="0">
                <a:moveTo>
                  <a:pt x="10287" y="13335"/>
                </a:moveTo>
                <a:lnTo>
                  <a:pt x="7747" y="1397"/>
                </a:lnTo>
                <a:lnTo>
                  <a:pt x="4191" y="0"/>
                </a:lnTo>
                <a:lnTo>
                  <a:pt x="0" y="1651"/>
                </a:lnTo>
                <a:lnTo>
                  <a:pt x="2413" y="13716"/>
                </a:lnTo>
                <a:lnTo>
                  <a:pt x="6096" y="14986"/>
                </a:lnTo>
                <a:lnTo>
                  <a:pt x="10287" y="13335"/>
                </a:lnTo>
                <a:close/>
              </a:path>
              <a:path w="893445" h="596900" extrusionOk="0">
                <a:moveTo>
                  <a:pt x="33147" y="22479"/>
                </a:moveTo>
                <a:lnTo>
                  <a:pt x="31115" y="10541"/>
                </a:lnTo>
                <a:lnTo>
                  <a:pt x="27940" y="9144"/>
                </a:lnTo>
                <a:lnTo>
                  <a:pt x="24384" y="10795"/>
                </a:lnTo>
                <a:lnTo>
                  <a:pt x="26543" y="22860"/>
                </a:lnTo>
                <a:lnTo>
                  <a:pt x="29591" y="24130"/>
                </a:lnTo>
                <a:lnTo>
                  <a:pt x="33147" y="22479"/>
                </a:lnTo>
                <a:close/>
              </a:path>
              <a:path w="893445" h="596900" extrusionOk="0">
                <a:moveTo>
                  <a:pt x="57531" y="31623"/>
                </a:moveTo>
                <a:lnTo>
                  <a:pt x="54991" y="19685"/>
                </a:lnTo>
                <a:lnTo>
                  <a:pt x="51435" y="18288"/>
                </a:lnTo>
                <a:lnTo>
                  <a:pt x="47244" y="19939"/>
                </a:lnTo>
                <a:lnTo>
                  <a:pt x="49657" y="32004"/>
                </a:lnTo>
                <a:lnTo>
                  <a:pt x="53340" y="33274"/>
                </a:lnTo>
                <a:lnTo>
                  <a:pt x="57531" y="31623"/>
                </a:lnTo>
                <a:close/>
              </a:path>
              <a:path w="893445" h="596900" extrusionOk="0">
                <a:moveTo>
                  <a:pt x="80391" y="41021"/>
                </a:moveTo>
                <a:lnTo>
                  <a:pt x="78359" y="30226"/>
                </a:lnTo>
                <a:lnTo>
                  <a:pt x="75184" y="28956"/>
                </a:lnTo>
                <a:lnTo>
                  <a:pt x="71628" y="30480"/>
                </a:lnTo>
                <a:lnTo>
                  <a:pt x="73787" y="41275"/>
                </a:lnTo>
                <a:lnTo>
                  <a:pt x="76835" y="42545"/>
                </a:lnTo>
                <a:lnTo>
                  <a:pt x="80391" y="41021"/>
                </a:lnTo>
                <a:close/>
              </a:path>
              <a:path w="893445" h="596900" extrusionOk="0">
                <a:moveTo>
                  <a:pt x="104775" y="50165"/>
                </a:moveTo>
                <a:lnTo>
                  <a:pt x="102235" y="39370"/>
                </a:lnTo>
                <a:lnTo>
                  <a:pt x="98679" y="38100"/>
                </a:lnTo>
                <a:lnTo>
                  <a:pt x="94488" y="39624"/>
                </a:lnTo>
                <a:lnTo>
                  <a:pt x="96901" y="50419"/>
                </a:lnTo>
                <a:lnTo>
                  <a:pt x="100584" y="51689"/>
                </a:lnTo>
                <a:lnTo>
                  <a:pt x="104775" y="50165"/>
                </a:lnTo>
                <a:close/>
              </a:path>
              <a:path w="893445" h="596900" extrusionOk="0">
                <a:moveTo>
                  <a:pt x="127762" y="61087"/>
                </a:moveTo>
                <a:lnTo>
                  <a:pt x="125984" y="50165"/>
                </a:lnTo>
                <a:lnTo>
                  <a:pt x="122682" y="48768"/>
                </a:lnTo>
                <a:lnTo>
                  <a:pt x="118872" y="50038"/>
                </a:lnTo>
                <a:lnTo>
                  <a:pt x="120650" y="60960"/>
                </a:lnTo>
                <a:lnTo>
                  <a:pt x="123952" y="62357"/>
                </a:lnTo>
                <a:lnTo>
                  <a:pt x="127762" y="61087"/>
                </a:lnTo>
                <a:close/>
              </a:path>
              <a:path w="893445" h="596900" extrusionOk="0">
                <a:moveTo>
                  <a:pt x="150622" y="71755"/>
                </a:moveTo>
                <a:lnTo>
                  <a:pt x="148844" y="60833"/>
                </a:lnTo>
                <a:lnTo>
                  <a:pt x="145542" y="59436"/>
                </a:lnTo>
                <a:lnTo>
                  <a:pt x="141732" y="60706"/>
                </a:lnTo>
                <a:lnTo>
                  <a:pt x="143510" y="71628"/>
                </a:lnTo>
                <a:lnTo>
                  <a:pt x="146812" y="73025"/>
                </a:lnTo>
                <a:lnTo>
                  <a:pt x="150622" y="71755"/>
                </a:lnTo>
                <a:close/>
              </a:path>
              <a:path w="893445" h="596900" extrusionOk="0">
                <a:moveTo>
                  <a:pt x="173482" y="82169"/>
                </a:moveTo>
                <a:lnTo>
                  <a:pt x="171704" y="70104"/>
                </a:lnTo>
                <a:lnTo>
                  <a:pt x="168402" y="68580"/>
                </a:lnTo>
                <a:lnTo>
                  <a:pt x="164592" y="70104"/>
                </a:lnTo>
                <a:lnTo>
                  <a:pt x="166370" y="82169"/>
                </a:lnTo>
                <a:lnTo>
                  <a:pt x="169672" y="83693"/>
                </a:lnTo>
                <a:lnTo>
                  <a:pt x="173482" y="82169"/>
                </a:lnTo>
                <a:close/>
              </a:path>
              <a:path w="893445" h="596900" extrusionOk="0">
                <a:moveTo>
                  <a:pt x="196342" y="92837"/>
                </a:moveTo>
                <a:lnTo>
                  <a:pt x="194564" y="80772"/>
                </a:lnTo>
                <a:lnTo>
                  <a:pt x="191262" y="79248"/>
                </a:lnTo>
                <a:lnTo>
                  <a:pt x="187452" y="80772"/>
                </a:lnTo>
                <a:lnTo>
                  <a:pt x="189230" y="92837"/>
                </a:lnTo>
                <a:lnTo>
                  <a:pt x="192532" y="94361"/>
                </a:lnTo>
                <a:lnTo>
                  <a:pt x="196342" y="92837"/>
                </a:lnTo>
                <a:close/>
              </a:path>
              <a:path w="893445" h="596900" extrusionOk="0">
                <a:moveTo>
                  <a:pt x="219329" y="103759"/>
                </a:moveTo>
                <a:lnTo>
                  <a:pt x="218059" y="91567"/>
                </a:lnTo>
                <a:lnTo>
                  <a:pt x="214503" y="89916"/>
                </a:lnTo>
                <a:lnTo>
                  <a:pt x="210312" y="91186"/>
                </a:lnTo>
                <a:lnTo>
                  <a:pt x="211582" y="103378"/>
                </a:lnTo>
                <a:lnTo>
                  <a:pt x="215138" y="105029"/>
                </a:lnTo>
                <a:lnTo>
                  <a:pt x="219329" y="103759"/>
                </a:lnTo>
                <a:close/>
              </a:path>
              <a:path w="893445" h="596900" extrusionOk="0">
                <a:moveTo>
                  <a:pt x="242189" y="115951"/>
                </a:moveTo>
                <a:lnTo>
                  <a:pt x="240919" y="103759"/>
                </a:lnTo>
                <a:lnTo>
                  <a:pt x="237363" y="102108"/>
                </a:lnTo>
                <a:lnTo>
                  <a:pt x="233172" y="103378"/>
                </a:lnTo>
                <a:lnTo>
                  <a:pt x="234442" y="115570"/>
                </a:lnTo>
                <a:lnTo>
                  <a:pt x="237998" y="117221"/>
                </a:lnTo>
                <a:lnTo>
                  <a:pt x="242189" y="115951"/>
                </a:lnTo>
                <a:close/>
              </a:path>
              <a:path w="893445" h="596900" extrusionOk="0">
                <a:moveTo>
                  <a:pt x="265049" y="126619"/>
                </a:moveTo>
                <a:lnTo>
                  <a:pt x="263779" y="114427"/>
                </a:lnTo>
                <a:lnTo>
                  <a:pt x="260223" y="112776"/>
                </a:lnTo>
                <a:lnTo>
                  <a:pt x="256032" y="114046"/>
                </a:lnTo>
                <a:lnTo>
                  <a:pt x="257302" y="126238"/>
                </a:lnTo>
                <a:lnTo>
                  <a:pt x="260858" y="127889"/>
                </a:lnTo>
                <a:lnTo>
                  <a:pt x="265049" y="126619"/>
                </a:lnTo>
                <a:close/>
              </a:path>
              <a:path w="893445" h="596900" extrusionOk="0">
                <a:moveTo>
                  <a:pt x="287909" y="138811"/>
                </a:moveTo>
                <a:lnTo>
                  <a:pt x="286639" y="126619"/>
                </a:lnTo>
                <a:lnTo>
                  <a:pt x="283083" y="124968"/>
                </a:lnTo>
                <a:lnTo>
                  <a:pt x="278892" y="126238"/>
                </a:lnTo>
                <a:lnTo>
                  <a:pt x="280162" y="138430"/>
                </a:lnTo>
                <a:lnTo>
                  <a:pt x="283718" y="140081"/>
                </a:lnTo>
                <a:lnTo>
                  <a:pt x="287909" y="138811"/>
                </a:lnTo>
                <a:close/>
              </a:path>
              <a:path w="893445" h="596900" extrusionOk="0">
                <a:moveTo>
                  <a:pt x="310261" y="149733"/>
                </a:moveTo>
                <a:lnTo>
                  <a:pt x="309372" y="138811"/>
                </a:lnTo>
                <a:lnTo>
                  <a:pt x="306070" y="137160"/>
                </a:lnTo>
                <a:lnTo>
                  <a:pt x="301752" y="138176"/>
                </a:lnTo>
                <a:lnTo>
                  <a:pt x="302514" y="149225"/>
                </a:lnTo>
                <a:lnTo>
                  <a:pt x="305943" y="150749"/>
                </a:lnTo>
                <a:lnTo>
                  <a:pt x="310261" y="149733"/>
                </a:lnTo>
                <a:close/>
              </a:path>
              <a:path w="893445" h="596900" extrusionOk="0">
                <a:moveTo>
                  <a:pt x="331724" y="161925"/>
                </a:moveTo>
                <a:lnTo>
                  <a:pt x="330962" y="151003"/>
                </a:lnTo>
                <a:lnTo>
                  <a:pt x="328168" y="149352"/>
                </a:lnTo>
                <a:lnTo>
                  <a:pt x="324612" y="150368"/>
                </a:lnTo>
                <a:lnTo>
                  <a:pt x="325247" y="161417"/>
                </a:lnTo>
                <a:lnTo>
                  <a:pt x="328041" y="162941"/>
                </a:lnTo>
                <a:lnTo>
                  <a:pt x="331724" y="161925"/>
                </a:lnTo>
                <a:close/>
              </a:path>
              <a:path w="893445" h="596900" extrusionOk="0">
                <a:moveTo>
                  <a:pt x="354457" y="175514"/>
                </a:moveTo>
                <a:lnTo>
                  <a:pt x="353568" y="163322"/>
                </a:lnTo>
                <a:lnTo>
                  <a:pt x="350266" y="161544"/>
                </a:lnTo>
                <a:lnTo>
                  <a:pt x="345948" y="162687"/>
                </a:lnTo>
                <a:lnTo>
                  <a:pt x="346710" y="174879"/>
                </a:lnTo>
                <a:lnTo>
                  <a:pt x="350139" y="176657"/>
                </a:lnTo>
                <a:lnTo>
                  <a:pt x="354457" y="175514"/>
                </a:lnTo>
                <a:close/>
              </a:path>
              <a:path w="893445" h="596900" extrusionOk="0">
                <a:moveTo>
                  <a:pt x="375920" y="187706"/>
                </a:moveTo>
                <a:lnTo>
                  <a:pt x="375158" y="175514"/>
                </a:lnTo>
                <a:lnTo>
                  <a:pt x="372364" y="173736"/>
                </a:lnTo>
                <a:lnTo>
                  <a:pt x="368808" y="174879"/>
                </a:lnTo>
                <a:lnTo>
                  <a:pt x="369443" y="187071"/>
                </a:lnTo>
                <a:lnTo>
                  <a:pt x="372237" y="188849"/>
                </a:lnTo>
                <a:lnTo>
                  <a:pt x="375920" y="187706"/>
                </a:lnTo>
                <a:close/>
              </a:path>
              <a:path w="893445" h="596900" extrusionOk="0">
                <a:moveTo>
                  <a:pt x="397256" y="200152"/>
                </a:moveTo>
                <a:lnTo>
                  <a:pt x="397002" y="187833"/>
                </a:lnTo>
                <a:lnTo>
                  <a:pt x="394081" y="185928"/>
                </a:lnTo>
                <a:lnTo>
                  <a:pt x="390144" y="186944"/>
                </a:lnTo>
                <a:lnTo>
                  <a:pt x="390398" y="199136"/>
                </a:lnTo>
                <a:lnTo>
                  <a:pt x="393319" y="201041"/>
                </a:lnTo>
                <a:lnTo>
                  <a:pt x="397256" y="200152"/>
                </a:lnTo>
                <a:close/>
              </a:path>
              <a:path w="893445" h="596900" extrusionOk="0">
                <a:moveTo>
                  <a:pt x="420116" y="213868"/>
                </a:moveTo>
                <a:lnTo>
                  <a:pt x="419862" y="201549"/>
                </a:lnTo>
                <a:lnTo>
                  <a:pt x="416941" y="199644"/>
                </a:lnTo>
                <a:lnTo>
                  <a:pt x="413004" y="200660"/>
                </a:lnTo>
                <a:lnTo>
                  <a:pt x="413258" y="212852"/>
                </a:lnTo>
                <a:lnTo>
                  <a:pt x="416179" y="214757"/>
                </a:lnTo>
                <a:lnTo>
                  <a:pt x="420116" y="213868"/>
                </a:lnTo>
                <a:close/>
              </a:path>
              <a:path w="893445" h="596900" extrusionOk="0">
                <a:moveTo>
                  <a:pt x="441452" y="226060"/>
                </a:moveTo>
                <a:lnTo>
                  <a:pt x="441198" y="215138"/>
                </a:lnTo>
                <a:lnTo>
                  <a:pt x="438277" y="213360"/>
                </a:lnTo>
                <a:lnTo>
                  <a:pt x="434340" y="214249"/>
                </a:lnTo>
                <a:lnTo>
                  <a:pt x="434594" y="225298"/>
                </a:lnTo>
                <a:lnTo>
                  <a:pt x="437515" y="226949"/>
                </a:lnTo>
                <a:lnTo>
                  <a:pt x="441452" y="226060"/>
                </a:lnTo>
                <a:close/>
              </a:path>
              <a:path w="893445" h="596900" extrusionOk="0">
                <a:moveTo>
                  <a:pt x="462788" y="239776"/>
                </a:moveTo>
                <a:lnTo>
                  <a:pt x="462534" y="228854"/>
                </a:lnTo>
                <a:lnTo>
                  <a:pt x="459613" y="227076"/>
                </a:lnTo>
                <a:lnTo>
                  <a:pt x="455676" y="227965"/>
                </a:lnTo>
                <a:lnTo>
                  <a:pt x="455930" y="239014"/>
                </a:lnTo>
                <a:lnTo>
                  <a:pt x="458851" y="240665"/>
                </a:lnTo>
                <a:lnTo>
                  <a:pt x="462788" y="239776"/>
                </a:lnTo>
                <a:close/>
              </a:path>
              <a:path w="893445" h="596900" extrusionOk="0">
                <a:moveTo>
                  <a:pt x="484124" y="241300"/>
                </a:moveTo>
                <a:lnTo>
                  <a:pt x="481203" y="239268"/>
                </a:lnTo>
                <a:lnTo>
                  <a:pt x="477266" y="240030"/>
                </a:lnTo>
                <a:lnTo>
                  <a:pt x="477012" y="252349"/>
                </a:lnTo>
                <a:lnTo>
                  <a:pt x="479933" y="254381"/>
                </a:lnTo>
                <a:lnTo>
                  <a:pt x="483870" y="253619"/>
                </a:lnTo>
                <a:lnTo>
                  <a:pt x="484124" y="241300"/>
                </a:lnTo>
                <a:close/>
              </a:path>
              <a:path w="893445" h="596900" extrusionOk="0">
                <a:moveTo>
                  <a:pt x="505460" y="256413"/>
                </a:moveTo>
                <a:lnTo>
                  <a:pt x="502539" y="254508"/>
                </a:lnTo>
                <a:lnTo>
                  <a:pt x="498602" y="255270"/>
                </a:lnTo>
                <a:lnTo>
                  <a:pt x="498348" y="266192"/>
                </a:lnTo>
                <a:lnTo>
                  <a:pt x="501269" y="268097"/>
                </a:lnTo>
                <a:lnTo>
                  <a:pt x="505206" y="267335"/>
                </a:lnTo>
                <a:lnTo>
                  <a:pt x="505460" y="256413"/>
                </a:lnTo>
                <a:close/>
              </a:path>
              <a:path w="893445" h="596900" extrusionOk="0">
                <a:moveTo>
                  <a:pt x="526796" y="270256"/>
                </a:moveTo>
                <a:lnTo>
                  <a:pt x="523875" y="268224"/>
                </a:lnTo>
                <a:lnTo>
                  <a:pt x="519938" y="268986"/>
                </a:lnTo>
                <a:lnTo>
                  <a:pt x="519684" y="281305"/>
                </a:lnTo>
                <a:lnTo>
                  <a:pt x="522605" y="283337"/>
                </a:lnTo>
                <a:lnTo>
                  <a:pt x="526542" y="282575"/>
                </a:lnTo>
                <a:lnTo>
                  <a:pt x="526796" y="270256"/>
                </a:lnTo>
                <a:close/>
              </a:path>
              <a:path w="893445" h="596900" extrusionOk="0">
                <a:moveTo>
                  <a:pt x="548132" y="285369"/>
                </a:moveTo>
                <a:lnTo>
                  <a:pt x="545211" y="283464"/>
                </a:lnTo>
                <a:lnTo>
                  <a:pt x="541274" y="284226"/>
                </a:lnTo>
                <a:lnTo>
                  <a:pt x="541020" y="295148"/>
                </a:lnTo>
                <a:lnTo>
                  <a:pt x="543941" y="297053"/>
                </a:lnTo>
                <a:lnTo>
                  <a:pt x="547878" y="296291"/>
                </a:lnTo>
                <a:lnTo>
                  <a:pt x="548132" y="285369"/>
                </a:lnTo>
                <a:close/>
              </a:path>
              <a:path w="893445" h="596900" extrusionOk="0">
                <a:moveTo>
                  <a:pt x="568325" y="299339"/>
                </a:moveTo>
                <a:lnTo>
                  <a:pt x="565531" y="297180"/>
                </a:lnTo>
                <a:lnTo>
                  <a:pt x="561594" y="297815"/>
                </a:lnTo>
                <a:lnTo>
                  <a:pt x="560832" y="310007"/>
                </a:lnTo>
                <a:lnTo>
                  <a:pt x="563626" y="312166"/>
                </a:lnTo>
                <a:lnTo>
                  <a:pt x="567563" y="311531"/>
                </a:lnTo>
                <a:lnTo>
                  <a:pt x="568325" y="299339"/>
                </a:lnTo>
                <a:close/>
              </a:path>
              <a:path w="893445" h="596900" extrusionOk="0">
                <a:moveTo>
                  <a:pt x="589661" y="314579"/>
                </a:moveTo>
                <a:lnTo>
                  <a:pt x="586867" y="312420"/>
                </a:lnTo>
                <a:lnTo>
                  <a:pt x="582930" y="313055"/>
                </a:lnTo>
                <a:lnTo>
                  <a:pt x="582168" y="325247"/>
                </a:lnTo>
                <a:lnTo>
                  <a:pt x="584962" y="327406"/>
                </a:lnTo>
                <a:lnTo>
                  <a:pt x="589026" y="326771"/>
                </a:lnTo>
                <a:lnTo>
                  <a:pt x="589661" y="314579"/>
                </a:lnTo>
                <a:close/>
              </a:path>
              <a:path w="893445" h="596900" extrusionOk="0">
                <a:moveTo>
                  <a:pt x="609473" y="329819"/>
                </a:moveTo>
                <a:lnTo>
                  <a:pt x="606679" y="327660"/>
                </a:lnTo>
                <a:lnTo>
                  <a:pt x="602742" y="328295"/>
                </a:lnTo>
                <a:lnTo>
                  <a:pt x="601980" y="340487"/>
                </a:lnTo>
                <a:lnTo>
                  <a:pt x="604774" y="342646"/>
                </a:lnTo>
                <a:lnTo>
                  <a:pt x="608838" y="342011"/>
                </a:lnTo>
                <a:lnTo>
                  <a:pt x="609473" y="329819"/>
                </a:lnTo>
                <a:close/>
              </a:path>
              <a:path w="893445" h="596900" extrusionOk="0">
                <a:moveTo>
                  <a:pt x="629412" y="345059"/>
                </a:moveTo>
                <a:lnTo>
                  <a:pt x="626491" y="342900"/>
                </a:lnTo>
                <a:lnTo>
                  <a:pt x="622554" y="343535"/>
                </a:lnTo>
                <a:lnTo>
                  <a:pt x="621792" y="355727"/>
                </a:lnTo>
                <a:lnTo>
                  <a:pt x="624586" y="357886"/>
                </a:lnTo>
                <a:lnTo>
                  <a:pt x="628523" y="357251"/>
                </a:lnTo>
                <a:lnTo>
                  <a:pt x="629412" y="345059"/>
                </a:lnTo>
                <a:close/>
              </a:path>
              <a:path w="893445" h="596900" extrusionOk="0">
                <a:moveTo>
                  <a:pt x="650621" y="360426"/>
                </a:moveTo>
                <a:lnTo>
                  <a:pt x="647573" y="358140"/>
                </a:lnTo>
                <a:lnTo>
                  <a:pt x="643128" y="358521"/>
                </a:lnTo>
                <a:lnTo>
                  <a:pt x="641604" y="370713"/>
                </a:lnTo>
                <a:lnTo>
                  <a:pt x="644652" y="372999"/>
                </a:lnTo>
                <a:lnTo>
                  <a:pt x="648970" y="372618"/>
                </a:lnTo>
                <a:lnTo>
                  <a:pt x="650621" y="360426"/>
                </a:lnTo>
                <a:close/>
              </a:path>
              <a:path w="893445" h="596900" extrusionOk="0">
                <a:moveTo>
                  <a:pt x="670433" y="377063"/>
                </a:moveTo>
                <a:lnTo>
                  <a:pt x="667385" y="374904"/>
                </a:lnTo>
                <a:lnTo>
                  <a:pt x="662940" y="375285"/>
                </a:lnTo>
                <a:lnTo>
                  <a:pt x="661416" y="386207"/>
                </a:lnTo>
                <a:lnTo>
                  <a:pt x="664464" y="388239"/>
                </a:lnTo>
                <a:lnTo>
                  <a:pt x="668782" y="387985"/>
                </a:lnTo>
                <a:lnTo>
                  <a:pt x="670433" y="377063"/>
                </a:lnTo>
                <a:close/>
              </a:path>
              <a:path w="893445" h="596900" extrusionOk="0">
                <a:moveTo>
                  <a:pt x="690245" y="392430"/>
                </a:moveTo>
                <a:lnTo>
                  <a:pt x="687197" y="390144"/>
                </a:lnTo>
                <a:lnTo>
                  <a:pt x="682752" y="390525"/>
                </a:lnTo>
                <a:lnTo>
                  <a:pt x="681228" y="402717"/>
                </a:lnTo>
                <a:lnTo>
                  <a:pt x="684276" y="405003"/>
                </a:lnTo>
                <a:lnTo>
                  <a:pt x="688594" y="404622"/>
                </a:lnTo>
                <a:lnTo>
                  <a:pt x="690245" y="392430"/>
                </a:lnTo>
                <a:close/>
              </a:path>
              <a:path w="893445" h="596900" extrusionOk="0">
                <a:moveTo>
                  <a:pt x="708533" y="409067"/>
                </a:moveTo>
                <a:lnTo>
                  <a:pt x="705993" y="406908"/>
                </a:lnTo>
                <a:lnTo>
                  <a:pt x="702310" y="407289"/>
                </a:lnTo>
                <a:lnTo>
                  <a:pt x="701040" y="418211"/>
                </a:lnTo>
                <a:lnTo>
                  <a:pt x="703580" y="420243"/>
                </a:lnTo>
                <a:lnTo>
                  <a:pt x="707263" y="419989"/>
                </a:lnTo>
                <a:lnTo>
                  <a:pt x="708533" y="409067"/>
                </a:lnTo>
                <a:close/>
              </a:path>
              <a:path w="893445" h="596900" extrusionOk="0">
                <a:moveTo>
                  <a:pt x="729488" y="424561"/>
                </a:moveTo>
                <a:lnTo>
                  <a:pt x="726821" y="422148"/>
                </a:lnTo>
                <a:lnTo>
                  <a:pt x="722757" y="422402"/>
                </a:lnTo>
                <a:lnTo>
                  <a:pt x="720852" y="434467"/>
                </a:lnTo>
                <a:lnTo>
                  <a:pt x="723519" y="436880"/>
                </a:lnTo>
                <a:lnTo>
                  <a:pt x="727710" y="436626"/>
                </a:lnTo>
                <a:lnTo>
                  <a:pt x="729488" y="424561"/>
                </a:lnTo>
                <a:close/>
              </a:path>
              <a:path w="893445" h="596900" extrusionOk="0">
                <a:moveTo>
                  <a:pt x="747903" y="442595"/>
                </a:moveTo>
                <a:lnTo>
                  <a:pt x="745109" y="440436"/>
                </a:lnTo>
                <a:lnTo>
                  <a:pt x="741045" y="440690"/>
                </a:lnTo>
                <a:lnTo>
                  <a:pt x="739140" y="451485"/>
                </a:lnTo>
                <a:lnTo>
                  <a:pt x="741807" y="453771"/>
                </a:lnTo>
                <a:lnTo>
                  <a:pt x="745998" y="453517"/>
                </a:lnTo>
                <a:lnTo>
                  <a:pt x="747903" y="442595"/>
                </a:lnTo>
                <a:close/>
              </a:path>
              <a:path w="893445" h="596900" extrusionOk="0">
                <a:moveTo>
                  <a:pt x="766191" y="459359"/>
                </a:moveTo>
                <a:lnTo>
                  <a:pt x="763397" y="457200"/>
                </a:lnTo>
                <a:lnTo>
                  <a:pt x="759333" y="457454"/>
                </a:lnTo>
                <a:lnTo>
                  <a:pt x="757428" y="468249"/>
                </a:lnTo>
                <a:lnTo>
                  <a:pt x="760095" y="470535"/>
                </a:lnTo>
                <a:lnTo>
                  <a:pt x="764286" y="470281"/>
                </a:lnTo>
                <a:lnTo>
                  <a:pt x="766191" y="459359"/>
                </a:lnTo>
                <a:close/>
              </a:path>
              <a:path w="893445" h="596900" extrusionOk="0">
                <a:moveTo>
                  <a:pt x="785876" y="476377"/>
                </a:moveTo>
                <a:lnTo>
                  <a:pt x="783209" y="473964"/>
                </a:lnTo>
                <a:lnTo>
                  <a:pt x="779145" y="474218"/>
                </a:lnTo>
                <a:lnTo>
                  <a:pt x="777240" y="486283"/>
                </a:lnTo>
                <a:lnTo>
                  <a:pt x="779907" y="488696"/>
                </a:lnTo>
                <a:lnTo>
                  <a:pt x="784098" y="488442"/>
                </a:lnTo>
                <a:lnTo>
                  <a:pt x="785876" y="476377"/>
                </a:lnTo>
                <a:close/>
              </a:path>
              <a:path w="893445" h="596900" extrusionOk="0">
                <a:moveTo>
                  <a:pt x="804164" y="493395"/>
                </a:moveTo>
                <a:lnTo>
                  <a:pt x="801751" y="490728"/>
                </a:lnTo>
                <a:lnTo>
                  <a:pt x="797941" y="490728"/>
                </a:lnTo>
                <a:lnTo>
                  <a:pt x="795528" y="503301"/>
                </a:lnTo>
                <a:lnTo>
                  <a:pt x="797941" y="505968"/>
                </a:lnTo>
                <a:lnTo>
                  <a:pt x="801751" y="505968"/>
                </a:lnTo>
                <a:lnTo>
                  <a:pt x="804164" y="493395"/>
                </a:lnTo>
                <a:close/>
              </a:path>
              <a:path w="893445" h="596900" extrusionOk="0">
                <a:moveTo>
                  <a:pt x="822452" y="511429"/>
                </a:moveTo>
                <a:lnTo>
                  <a:pt x="820039" y="509016"/>
                </a:lnTo>
                <a:lnTo>
                  <a:pt x="816229" y="509016"/>
                </a:lnTo>
                <a:lnTo>
                  <a:pt x="813816" y="520319"/>
                </a:lnTo>
                <a:lnTo>
                  <a:pt x="816229" y="522732"/>
                </a:lnTo>
                <a:lnTo>
                  <a:pt x="820039" y="522732"/>
                </a:lnTo>
                <a:lnTo>
                  <a:pt x="822452" y="511429"/>
                </a:lnTo>
                <a:close/>
              </a:path>
              <a:path w="893445" h="596900" extrusionOk="0">
                <a:moveTo>
                  <a:pt x="840740" y="529717"/>
                </a:moveTo>
                <a:lnTo>
                  <a:pt x="838327" y="527304"/>
                </a:lnTo>
                <a:lnTo>
                  <a:pt x="834517" y="527304"/>
                </a:lnTo>
                <a:lnTo>
                  <a:pt x="832104" y="538607"/>
                </a:lnTo>
                <a:lnTo>
                  <a:pt x="834517" y="541020"/>
                </a:lnTo>
                <a:lnTo>
                  <a:pt x="838327" y="541020"/>
                </a:lnTo>
                <a:lnTo>
                  <a:pt x="840740" y="529717"/>
                </a:lnTo>
                <a:close/>
              </a:path>
              <a:path w="893445" h="596900" extrusionOk="0">
                <a:moveTo>
                  <a:pt x="858901" y="548005"/>
                </a:moveTo>
                <a:lnTo>
                  <a:pt x="856107" y="545592"/>
                </a:lnTo>
                <a:lnTo>
                  <a:pt x="851662" y="545592"/>
                </a:lnTo>
                <a:lnTo>
                  <a:pt x="848868" y="556895"/>
                </a:lnTo>
                <a:lnTo>
                  <a:pt x="851662" y="559308"/>
                </a:lnTo>
                <a:lnTo>
                  <a:pt x="856107" y="559308"/>
                </a:lnTo>
                <a:lnTo>
                  <a:pt x="858901" y="548005"/>
                </a:lnTo>
                <a:close/>
              </a:path>
              <a:path w="893445" h="596900" extrusionOk="0">
                <a:moveTo>
                  <a:pt x="876173" y="566547"/>
                </a:moveTo>
                <a:lnTo>
                  <a:pt x="874014" y="564134"/>
                </a:lnTo>
                <a:lnTo>
                  <a:pt x="870077" y="563880"/>
                </a:lnTo>
                <a:lnTo>
                  <a:pt x="867156" y="574548"/>
                </a:lnTo>
                <a:lnTo>
                  <a:pt x="869442" y="576961"/>
                </a:lnTo>
                <a:lnTo>
                  <a:pt x="873252" y="577215"/>
                </a:lnTo>
                <a:lnTo>
                  <a:pt x="876173" y="566547"/>
                </a:lnTo>
                <a:close/>
              </a:path>
              <a:path w="893445" h="596900" extrusionOk="0">
                <a:moveTo>
                  <a:pt x="892937" y="585089"/>
                </a:moveTo>
                <a:lnTo>
                  <a:pt x="890778" y="582422"/>
                </a:lnTo>
                <a:lnTo>
                  <a:pt x="886841" y="582168"/>
                </a:lnTo>
                <a:lnTo>
                  <a:pt x="883920" y="593979"/>
                </a:lnTo>
                <a:lnTo>
                  <a:pt x="886206" y="596646"/>
                </a:lnTo>
                <a:lnTo>
                  <a:pt x="890016" y="596900"/>
                </a:lnTo>
                <a:lnTo>
                  <a:pt x="892937" y="58508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5" name="Google Shape;125;p15"/>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Unsupervised Segmentation Process</a:t>
            </a:r>
            <a:endParaRPr sz="3200" dirty="0">
              <a:latin typeface="Calibri"/>
              <a:ea typeface="Calibri"/>
              <a:cs typeface="Calibri"/>
            </a:endParaRPr>
          </a:p>
        </p:txBody>
      </p:sp>
      <p:sp>
        <p:nvSpPr>
          <p:cNvPr id="126" name="Google Shape;126;p15"/>
          <p:cNvSpPr txBox="1"/>
          <p:nvPr/>
        </p:nvSpPr>
        <p:spPr>
          <a:xfrm>
            <a:off x="388430" y="1701875"/>
            <a:ext cx="2478405" cy="4378960"/>
          </a:xfrm>
          <a:prstGeom prst="rect">
            <a:avLst/>
          </a:prstGeom>
          <a:solidFill>
            <a:schemeClr val="accent1">
              <a:lumMod val="20000"/>
              <a:lumOff val="80000"/>
            </a:schemeClr>
          </a:solidFill>
          <a:ln w="12175" cap="flat" cmpd="sng">
            <a:solidFill>
              <a:srgbClr val="000000"/>
            </a:solidFill>
            <a:prstDash val="solid"/>
            <a:round/>
            <a:headEnd type="none" w="sm" len="sm"/>
            <a:tailEnd type="none" w="sm" len="sm"/>
          </a:ln>
        </p:spPr>
        <p:txBody>
          <a:bodyPr spcFirstLastPara="1" wrap="square" lIns="0" tIns="86350" rIns="0" bIns="0" anchor="t" anchorCtr="0">
            <a:normAutofit fontScale="92500" lnSpcReduction="20000"/>
          </a:bodyPr>
          <a:lstStyle/>
          <a:p>
            <a:pPr marL="88265" marR="0" lvl="0" indent="0" algn="l" rtl="0">
              <a:lnSpc>
                <a:spcPct val="100000"/>
              </a:lnSpc>
              <a:spcBef>
                <a:spcPts val="0"/>
              </a:spcBef>
              <a:spcAft>
                <a:spcPts val="0"/>
              </a:spcAft>
              <a:buNone/>
            </a:pPr>
            <a:r>
              <a:rPr lang="en-US" sz="1400" b="1" dirty="0">
                <a:latin typeface="Arial"/>
                <a:ea typeface="Arial"/>
                <a:cs typeface="Arial"/>
                <a:sym typeface="Arial"/>
              </a:rPr>
              <a:t>Segmentation Analytics:</a:t>
            </a:r>
          </a:p>
          <a:p>
            <a:pPr marL="88265" marR="0" lvl="0" indent="0" algn="l" rtl="0">
              <a:lnSpc>
                <a:spcPct val="100000"/>
              </a:lnSpc>
              <a:spcBef>
                <a:spcPts val="0"/>
              </a:spcBef>
              <a:spcAft>
                <a:spcPts val="0"/>
              </a:spcAft>
              <a:buNone/>
            </a:pPr>
            <a:endParaRPr sz="1400" dirty="0">
              <a:latin typeface="Arial"/>
              <a:ea typeface="Arial"/>
              <a:cs typeface="Arial"/>
              <a:sym typeface="Arial"/>
            </a:endParaRPr>
          </a:p>
          <a:p>
            <a:pPr marL="292100" marR="0" lvl="0" indent="-285750" algn="l" rtl="0">
              <a:lnSpc>
                <a:spcPct val="100000"/>
              </a:lnSpc>
              <a:spcBef>
                <a:spcPts val="600"/>
              </a:spcBef>
              <a:spcAft>
                <a:spcPts val="0"/>
              </a:spcAft>
              <a:buSzPts val="1400"/>
              <a:buFont typeface="Arial" panose="020B0604020202020204" pitchFamily="34" charset="0"/>
              <a:buChar char="•"/>
            </a:pPr>
            <a:r>
              <a:rPr lang="en-US" sz="1400" dirty="0">
                <a:latin typeface="Arial"/>
                <a:ea typeface="Arial"/>
                <a:cs typeface="Arial"/>
                <a:sym typeface="Arial"/>
              </a:rPr>
              <a:t>Data Preparation</a:t>
            </a:r>
            <a:endParaRPr sz="1400" dirty="0">
              <a:latin typeface="Arial"/>
              <a:ea typeface="Arial"/>
              <a:cs typeface="Arial"/>
              <a:sym typeface="Arial"/>
            </a:endParaRPr>
          </a:p>
          <a:p>
            <a:pPr marL="292100" marR="0" lvl="0" indent="-285750" algn="l" rtl="0">
              <a:lnSpc>
                <a:spcPct val="100000"/>
              </a:lnSpc>
              <a:spcBef>
                <a:spcPts val="805"/>
              </a:spcBef>
              <a:spcAft>
                <a:spcPts val="0"/>
              </a:spcAft>
              <a:buSzPts val="1400"/>
              <a:buFont typeface="Arial" panose="020B0604020202020204" pitchFamily="34" charset="0"/>
              <a:buChar char="•"/>
            </a:pPr>
            <a:r>
              <a:rPr lang="en-US" sz="1400" dirty="0">
                <a:latin typeface="Arial"/>
                <a:ea typeface="Arial"/>
                <a:cs typeface="Arial"/>
                <a:sym typeface="Arial"/>
              </a:rPr>
              <a:t>Factor / Cluster analysis</a:t>
            </a:r>
            <a:endParaRPr dirty="0"/>
          </a:p>
          <a:p>
            <a:pPr marL="285750" marR="648335" lvl="0" indent="-285750" algn="l" rtl="0">
              <a:lnSpc>
                <a:spcPct val="157142"/>
              </a:lnSpc>
              <a:spcBef>
                <a:spcPts val="35"/>
              </a:spcBef>
              <a:spcAft>
                <a:spcPts val="0"/>
              </a:spcAft>
              <a:buSzPts val="1400"/>
              <a:buFont typeface="Arial" panose="020B0604020202020204" pitchFamily="34" charset="0"/>
              <a:buChar char="•"/>
            </a:pPr>
            <a:r>
              <a:rPr lang="en-US" sz="1400" dirty="0">
                <a:latin typeface="Arial"/>
                <a:ea typeface="Arial"/>
                <a:cs typeface="Arial"/>
                <a:sym typeface="Arial"/>
              </a:rPr>
              <a:t>Latent class analysis </a:t>
            </a:r>
          </a:p>
          <a:p>
            <a:pPr marL="285750" marR="648335" lvl="0" indent="-285750" algn="l" rtl="0">
              <a:lnSpc>
                <a:spcPct val="157142"/>
              </a:lnSpc>
              <a:spcBef>
                <a:spcPts val="35"/>
              </a:spcBef>
              <a:spcAft>
                <a:spcPts val="0"/>
              </a:spcAft>
              <a:buSzPts val="1400"/>
              <a:buFont typeface="Arial" panose="020B0604020202020204" pitchFamily="34" charset="0"/>
              <a:buChar char="•"/>
            </a:pPr>
            <a:endParaRPr lang="en-US" dirty="0"/>
          </a:p>
          <a:p>
            <a:pPr marL="373380" marR="0" lvl="0" indent="-285750" algn="l" rtl="0">
              <a:lnSpc>
                <a:spcPct val="109642"/>
              </a:lnSpc>
              <a:spcBef>
                <a:spcPts val="390"/>
              </a:spcBef>
              <a:spcAft>
                <a:spcPts val="0"/>
              </a:spcAft>
              <a:buSzPts val="1400"/>
              <a:buFont typeface="Arial" panose="020B0604020202020204" pitchFamily="34" charset="0"/>
              <a:buChar char="•"/>
            </a:pPr>
            <a:r>
              <a:rPr lang="en-US" sz="1400" dirty="0">
                <a:latin typeface="Arial"/>
                <a:ea typeface="Arial"/>
                <a:cs typeface="Arial"/>
                <a:sym typeface="Arial"/>
              </a:rPr>
              <a:t>Create segment solutions</a:t>
            </a:r>
            <a:r>
              <a:rPr lang="en-US" dirty="0"/>
              <a:t> (</a:t>
            </a:r>
            <a:r>
              <a:rPr lang="en-US" sz="1400" dirty="0">
                <a:latin typeface="Arial"/>
                <a:ea typeface="Arial"/>
                <a:cs typeface="Arial"/>
                <a:sym typeface="Arial"/>
              </a:rPr>
              <a:t>iterative process)</a:t>
            </a:r>
          </a:p>
          <a:p>
            <a:pPr marL="488315" marR="0" lvl="0" indent="-285750" algn="l" rtl="0">
              <a:lnSpc>
                <a:spcPct val="109642"/>
              </a:lnSpc>
              <a:spcBef>
                <a:spcPts val="0"/>
              </a:spcBef>
              <a:spcAft>
                <a:spcPts val="0"/>
              </a:spcAft>
              <a:buFont typeface="Arial" panose="020B0604020202020204" pitchFamily="34" charset="0"/>
              <a:buChar char="•"/>
            </a:pPr>
            <a:endParaRPr sz="1400" dirty="0">
              <a:latin typeface="Arial"/>
              <a:ea typeface="Arial"/>
              <a:cs typeface="Arial"/>
              <a:sym typeface="Arial"/>
            </a:endParaRPr>
          </a:p>
          <a:p>
            <a:pPr marL="374015" marR="752475" lvl="0" indent="-285750" algn="l" rtl="0">
              <a:lnSpc>
                <a:spcPct val="100000"/>
              </a:lnSpc>
              <a:spcBef>
                <a:spcPts val="905"/>
              </a:spcBef>
              <a:spcAft>
                <a:spcPts val="0"/>
              </a:spcAft>
              <a:buSzPts val="1400"/>
              <a:buFont typeface="Arial" panose="020B0604020202020204" pitchFamily="34" charset="0"/>
              <a:buChar char="•"/>
            </a:pPr>
            <a:r>
              <a:rPr lang="en-US" sz="1400" dirty="0">
                <a:latin typeface="Arial"/>
                <a:ea typeface="Arial"/>
                <a:cs typeface="Arial"/>
                <a:sym typeface="Arial"/>
              </a:rPr>
              <a:t>Review and finalize solutions</a:t>
            </a:r>
          </a:p>
          <a:p>
            <a:pPr marL="202565" marR="752475" lvl="0" indent="-114300" algn="l" rtl="0">
              <a:lnSpc>
                <a:spcPct val="100000"/>
              </a:lnSpc>
              <a:spcBef>
                <a:spcPts val="905"/>
              </a:spcBef>
              <a:spcAft>
                <a:spcPts val="0"/>
              </a:spcAft>
              <a:buSzPts val="1400"/>
              <a:buFont typeface="Arial"/>
              <a:buChar char="•"/>
            </a:pPr>
            <a:endParaRPr sz="1400" dirty="0">
              <a:latin typeface="Arial"/>
              <a:ea typeface="Arial"/>
              <a:cs typeface="Arial"/>
              <a:sym typeface="Arial"/>
            </a:endParaRPr>
          </a:p>
          <a:p>
            <a:pPr marL="373380" marR="0" lvl="0" indent="-285750" algn="l" rtl="0">
              <a:lnSpc>
                <a:spcPct val="100000"/>
              </a:lnSpc>
              <a:spcBef>
                <a:spcPts val="700"/>
              </a:spcBef>
              <a:spcAft>
                <a:spcPts val="0"/>
              </a:spcAft>
              <a:buSzPts val="1400"/>
              <a:buFont typeface="Arial" panose="020B0604020202020204" pitchFamily="34" charset="0"/>
              <a:buChar char="•"/>
            </a:pPr>
            <a:r>
              <a:rPr lang="en-US" sz="1400" dirty="0">
                <a:latin typeface="Arial"/>
                <a:ea typeface="Arial"/>
                <a:cs typeface="Arial"/>
                <a:sym typeface="Arial"/>
              </a:rPr>
              <a:t>Describe segments</a:t>
            </a:r>
            <a:endParaRPr sz="1400" dirty="0">
              <a:latin typeface="Arial"/>
              <a:ea typeface="Arial"/>
              <a:cs typeface="Arial"/>
              <a:sym typeface="Arial"/>
            </a:endParaRPr>
          </a:p>
          <a:p>
            <a:pPr marL="602615" marR="0" lvl="0" indent="-285750" algn="l" rtl="0">
              <a:lnSpc>
                <a:spcPct val="100000"/>
              </a:lnSpc>
              <a:spcBef>
                <a:spcPts val="700"/>
              </a:spcBef>
              <a:spcAft>
                <a:spcPts val="0"/>
              </a:spcAft>
              <a:buFont typeface="Courier New" panose="02070309020205020404" pitchFamily="49" charset="0"/>
              <a:buChar char="o"/>
            </a:pPr>
            <a:r>
              <a:rPr lang="en-US" sz="1400" dirty="0">
                <a:latin typeface="Arial"/>
                <a:ea typeface="Arial"/>
                <a:cs typeface="Arial"/>
                <a:sym typeface="Arial"/>
              </a:rPr>
              <a:t>Size Needs / Attitudes</a:t>
            </a:r>
            <a:endParaRPr sz="1400" dirty="0">
              <a:latin typeface="Arial"/>
              <a:ea typeface="Arial"/>
              <a:cs typeface="Arial"/>
              <a:sym typeface="Arial"/>
            </a:endParaRPr>
          </a:p>
          <a:p>
            <a:pPr marL="601980" marR="454659" lvl="0" indent="-285750" algn="l" rtl="0">
              <a:lnSpc>
                <a:spcPct val="101099"/>
              </a:lnSpc>
              <a:spcBef>
                <a:spcPts val="700"/>
              </a:spcBef>
              <a:spcAft>
                <a:spcPts val="0"/>
              </a:spcAft>
              <a:buFont typeface="Courier New" panose="02070309020205020404" pitchFamily="49" charset="0"/>
              <a:buChar char="o"/>
            </a:pPr>
            <a:r>
              <a:rPr lang="en-US" sz="1400" dirty="0">
                <a:latin typeface="Arial"/>
                <a:ea typeface="Arial"/>
                <a:cs typeface="Arial"/>
                <a:sym typeface="Arial"/>
              </a:rPr>
              <a:t>Behaviors / Competitive Product usage</a:t>
            </a:r>
            <a:endParaRPr sz="1400" dirty="0">
              <a:latin typeface="Arial"/>
              <a:ea typeface="Arial"/>
              <a:cs typeface="Arial"/>
              <a:sym typeface="Arial"/>
            </a:endParaRPr>
          </a:p>
          <a:p>
            <a:pPr marL="601980" marR="429259" lvl="0" indent="-285750" algn="l" rtl="0">
              <a:lnSpc>
                <a:spcPct val="105000"/>
              </a:lnSpc>
              <a:spcBef>
                <a:spcPts val="575"/>
              </a:spcBef>
              <a:spcAft>
                <a:spcPts val="0"/>
              </a:spcAft>
              <a:buFont typeface="Courier New" panose="02070309020205020404" pitchFamily="49" charset="0"/>
              <a:buChar char="o"/>
            </a:pPr>
            <a:r>
              <a:rPr lang="en-US" sz="1400" dirty="0">
                <a:latin typeface="Arial"/>
                <a:ea typeface="Arial"/>
                <a:cs typeface="Arial"/>
                <a:sym typeface="Arial"/>
              </a:rPr>
              <a:t>Key firmographics or demographics</a:t>
            </a:r>
            <a:endParaRPr sz="1400" dirty="0">
              <a:latin typeface="Arial"/>
              <a:ea typeface="Arial"/>
              <a:cs typeface="Arial"/>
              <a:sym typeface="Arial"/>
            </a:endParaRPr>
          </a:p>
        </p:txBody>
      </p:sp>
      <p:sp>
        <p:nvSpPr>
          <p:cNvPr id="127" name="Google Shape;127;p15"/>
          <p:cNvSpPr/>
          <p:nvPr/>
        </p:nvSpPr>
        <p:spPr>
          <a:xfrm>
            <a:off x="402145" y="1022170"/>
            <a:ext cx="2477770" cy="623570"/>
          </a:xfrm>
          <a:custGeom>
            <a:avLst/>
            <a:gdLst/>
            <a:ahLst/>
            <a:cxnLst/>
            <a:rect l="l" t="t" r="r" b="b"/>
            <a:pathLst>
              <a:path w="2477770" h="623569" extrusionOk="0">
                <a:moveTo>
                  <a:pt x="2239010" y="0"/>
                </a:moveTo>
                <a:lnTo>
                  <a:pt x="0" y="0"/>
                </a:lnTo>
                <a:lnTo>
                  <a:pt x="266700" y="323341"/>
                </a:lnTo>
                <a:lnTo>
                  <a:pt x="0" y="623062"/>
                </a:lnTo>
                <a:lnTo>
                  <a:pt x="2245995" y="623062"/>
                </a:lnTo>
                <a:lnTo>
                  <a:pt x="2477643" y="323341"/>
                </a:lnTo>
                <a:lnTo>
                  <a:pt x="2239010" y="0"/>
                </a:lnTo>
                <a:close/>
              </a:path>
            </a:pathLst>
          </a:custGeom>
          <a:solidFill>
            <a:srgbClr val="1F487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8" name="Google Shape;128;p15"/>
          <p:cNvSpPr txBox="1"/>
          <p:nvPr/>
        </p:nvSpPr>
        <p:spPr>
          <a:xfrm>
            <a:off x="993585" y="994231"/>
            <a:ext cx="1294130" cy="574040"/>
          </a:xfrm>
          <a:prstGeom prst="rect">
            <a:avLst/>
          </a:prstGeom>
          <a:noFill/>
          <a:ln>
            <a:noFill/>
          </a:ln>
        </p:spPr>
        <p:txBody>
          <a:bodyPr spcFirstLastPara="1" wrap="square" lIns="0" tIns="12700" rIns="0" bIns="0" anchor="t" anchorCtr="0">
            <a:spAutoFit/>
          </a:bodyPr>
          <a:lstStyle/>
          <a:p>
            <a:pPr marL="12700" marR="5080" lvl="0" indent="217804"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Segment Identification</a:t>
            </a:r>
            <a:endParaRPr sz="1800" dirty="0">
              <a:latin typeface="Calibri"/>
              <a:ea typeface="Calibri"/>
              <a:cs typeface="Calibri"/>
              <a:sym typeface="Calibri"/>
            </a:endParaRPr>
          </a:p>
        </p:txBody>
      </p:sp>
      <p:sp>
        <p:nvSpPr>
          <p:cNvPr id="154" name="Google Shape;154;p15"/>
          <p:cNvSpPr txBox="1"/>
          <p:nvPr/>
        </p:nvSpPr>
        <p:spPr>
          <a:xfrm>
            <a:off x="3967098" y="6583171"/>
            <a:ext cx="6295390"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a:latin typeface="Arial"/>
                <a:ea typeface="Arial"/>
                <a:cs typeface="Arial"/>
                <a:sym typeface="Arial"/>
              </a:rPr>
              <a:t>* Latent class analysis is shown here; Other machine learning approaches can also be used</a:t>
            </a:r>
            <a:endParaRPr sz="1200">
              <a:latin typeface="Arial"/>
              <a:ea typeface="Arial"/>
              <a:cs typeface="Arial"/>
              <a:sym typeface="Arial"/>
            </a:endParaRPr>
          </a:p>
        </p:txBody>
      </p:sp>
      <p:sp>
        <p:nvSpPr>
          <p:cNvPr id="4" name="Google Shape;149;p15">
            <a:extLst>
              <a:ext uri="{FF2B5EF4-FFF2-40B4-BE49-F238E27FC236}">
                <a16:creationId xmlns:a16="http://schemas.microsoft.com/office/drawing/2014/main" id="{E2BDA369-6DB8-BCA9-0465-A890AF23FCB1}"/>
              </a:ext>
            </a:extLst>
          </p:cNvPr>
          <p:cNvSpPr/>
          <p:nvPr/>
        </p:nvSpPr>
        <p:spPr>
          <a:xfrm>
            <a:off x="7445698" y="857884"/>
            <a:ext cx="1828800" cy="2667000"/>
          </a:xfrm>
          <a:prstGeom prst="roundRect">
            <a:avLst>
              <a:gd name="adj" fmla="val 3358"/>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p>
            <a:pPr marL="91440" marR="0" indent="0" algn="l" rtl="0" fontAlgn="t">
              <a:lnSpc>
                <a:spcPct val="118000"/>
              </a:lnSpc>
              <a:spcBef>
                <a:spcPts val="0"/>
              </a:spcBef>
              <a:spcAft>
                <a:spcPts val="0"/>
              </a:spcAft>
            </a:pPr>
            <a:r>
              <a:rPr lang="en-US" sz="1100" b="1"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Design and Planning</a:t>
            </a:r>
            <a:endParaRPr lang="en-US" sz="1100" b="0" i="0" u="none" strike="noStrike" dirty="0">
              <a:effectLst/>
              <a:latin typeface="Arial" panose="020B0604020202020204" pitchFamily="34" charset="0"/>
            </a:endParaRPr>
          </a:p>
          <a:p>
            <a:pPr marL="262890" marR="0" indent="-171450" algn="l" rtl="0" fontAlgn="t">
              <a:lnSpc>
                <a:spcPct val="117000"/>
              </a:lnSpc>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Confirm objectives</a:t>
            </a:r>
            <a:endParaRPr lang="en-US" sz="1100" b="0" i="0" u="none" strike="noStrike" dirty="0">
              <a:effectLst/>
              <a:latin typeface="Arial" panose="020B0604020202020204" pitchFamily="34" charset="0"/>
            </a:endParaRPr>
          </a:p>
          <a:p>
            <a:pPr marL="262890" marR="0" indent="-171450" algn="l" rtl="0" fontAlgn="t">
              <a:lnSpc>
                <a:spcPct val="118000"/>
              </a:lnSpc>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Refine themes that will</a:t>
            </a:r>
            <a:endParaRPr lang="en-US" sz="1100" b="0" i="0" u="none" strike="noStrike" dirty="0">
              <a:effectLst/>
              <a:latin typeface="Arial" panose="020B0604020202020204" pitchFamily="34" charset="0"/>
            </a:endParaRPr>
          </a:p>
          <a:p>
            <a:pPr marL="210312" marR="0" algn="l" rtl="0" fontAlgn="t">
              <a:lnSpc>
                <a:spcPct val="117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drive solution</a:t>
            </a:r>
            <a:endParaRPr lang="en-US" sz="1100" b="0" i="0" u="none" strike="noStrike" dirty="0">
              <a:effectLst/>
              <a:latin typeface="Arial" panose="020B0604020202020204" pitchFamily="34" charset="0"/>
            </a:endParaRPr>
          </a:p>
          <a:p>
            <a:pPr marL="262890" marR="0" indent="-171450" algn="l" rtl="0" fontAlgn="t">
              <a:lnSpc>
                <a:spcPct val="118000"/>
              </a:lnSpc>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Key hypotheses</a:t>
            </a:r>
            <a:endParaRPr lang="en-US" sz="1100" b="0" i="0" u="none" strike="noStrike" dirty="0">
              <a:effectLst/>
              <a:latin typeface="Arial" panose="020B0604020202020204" pitchFamily="34" charset="0"/>
            </a:endParaRPr>
          </a:p>
          <a:p>
            <a:pPr marL="262890" marR="548640" indent="-171450" algn="l" rtl="0" fontAlgn="t">
              <a:lnSpc>
                <a:spcPct val="98000"/>
              </a:lnSpc>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Select sets of candidate driver variables</a:t>
            </a:r>
            <a:endParaRPr lang="en-US" sz="1100" b="0" i="0" u="none" strike="noStrike" dirty="0">
              <a:effectLst/>
              <a:latin typeface="Arial" panose="020B0604020202020204" pitchFamily="34" charset="0"/>
            </a:endParaRPr>
          </a:p>
          <a:p>
            <a:pPr marL="262890" marR="475488" indent="-171450" algn="l" rtl="0" fontAlgn="t">
              <a:lnSpc>
                <a:spcPct val="117000"/>
              </a:lnSpc>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Optimal segment solution</a:t>
            </a:r>
          </a:p>
          <a:p>
            <a:pPr marL="262890" marR="475488" indent="-171450" algn="l" rtl="0" fontAlgn="t">
              <a:lnSpc>
                <a:spcPct val="117000"/>
              </a:lnSpc>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 of segments?</a:t>
            </a:r>
            <a:endParaRPr lang="en-US" sz="1100" b="0" i="0" u="none" strike="noStrike" dirty="0">
              <a:effectLst/>
              <a:latin typeface="Arial" panose="020B0604020202020204" pitchFamily="34" charset="0"/>
            </a:endParaRPr>
          </a:p>
          <a:p>
            <a:pPr marL="0" marR="0" lvl="0" indent="0" algn="l" rtl="0">
              <a:spcBef>
                <a:spcPts val="0"/>
              </a:spcBef>
              <a:spcAft>
                <a:spcPts val="0"/>
              </a:spcAft>
              <a:buNone/>
            </a:pPr>
            <a:endParaRPr sz="1100" dirty="0"/>
          </a:p>
        </p:txBody>
      </p:sp>
      <p:sp>
        <p:nvSpPr>
          <p:cNvPr id="136" name="Google Shape;136;p15"/>
          <p:cNvSpPr/>
          <p:nvPr/>
        </p:nvSpPr>
        <p:spPr>
          <a:xfrm>
            <a:off x="6709163" y="2711829"/>
            <a:ext cx="361315" cy="318135"/>
          </a:xfrm>
          <a:custGeom>
            <a:avLst/>
            <a:gdLst/>
            <a:ahLst/>
            <a:cxnLst/>
            <a:rect l="l" t="t" r="r" b="b"/>
            <a:pathLst>
              <a:path w="361314" h="318135" extrusionOk="0">
                <a:moveTo>
                  <a:pt x="85089" y="318134"/>
                </a:moveTo>
                <a:lnTo>
                  <a:pt x="275844" y="191642"/>
                </a:lnTo>
                <a:lnTo>
                  <a:pt x="318388" y="255524"/>
                </a:lnTo>
                <a:lnTo>
                  <a:pt x="360934" y="43179"/>
                </a:lnTo>
                <a:lnTo>
                  <a:pt x="148336" y="0"/>
                </a:lnTo>
                <a:lnTo>
                  <a:pt x="190880" y="63880"/>
                </a:lnTo>
                <a:lnTo>
                  <a:pt x="0" y="190372"/>
                </a:lnTo>
                <a:lnTo>
                  <a:pt x="85089" y="318134"/>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7" name="Google Shape;137;p15"/>
          <p:cNvSpPr/>
          <p:nvPr/>
        </p:nvSpPr>
        <p:spPr>
          <a:xfrm>
            <a:off x="6600959" y="5447370"/>
            <a:ext cx="679450" cy="459105"/>
          </a:xfrm>
          <a:custGeom>
            <a:avLst/>
            <a:gdLst/>
            <a:ahLst/>
            <a:cxnLst/>
            <a:rect l="l" t="t" r="r" b="b"/>
            <a:pathLst>
              <a:path w="679450" h="459104" extrusionOk="0">
                <a:moveTo>
                  <a:pt x="8610" y="0"/>
                </a:moveTo>
                <a:lnTo>
                  <a:pt x="0" y="0"/>
                </a:lnTo>
                <a:lnTo>
                  <a:pt x="0" y="13246"/>
                </a:lnTo>
                <a:lnTo>
                  <a:pt x="8610" y="13246"/>
                </a:lnTo>
                <a:lnTo>
                  <a:pt x="8610" y="0"/>
                </a:lnTo>
                <a:close/>
              </a:path>
              <a:path w="679450" h="459104" extrusionOk="0">
                <a:moveTo>
                  <a:pt x="27051" y="19215"/>
                </a:moveTo>
                <a:lnTo>
                  <a:pt x="24384" y="16802"/>
                </a:lnTo>
                <a:lnTo>
                  <a:pt x="20193" y="17056"/>
                </a:lnTo>
                <a:lnTo>
                  <a:pt x="18288" y="29121"/>
                </a:lnTo>
                <a:lnTo>
                  <a:pt x="20955" y="31534"/>
                </a:lnTo>
                <a:lnTo>
                  <a:pt x="25146" y="31280"/>
                </a:lnTo>
                <a:lnTo>
                  <a:pt x="27051" y="19215"/>
                </a:lnTo>
                <a:close/>
              </a:path>
              <a:path w="679450" h="459104" extrusionOk="0">
                <a:moveTo>
                  <a:pt x="45339" y="35979"/>
                </a:moveTo>
                <a:lnTo>
                  <a:pt x="42672" y="33566"/>
                </a:lnTo>
                <a:lnTo>
                  <a:pt x="38481" y="33820"/>
                </a:lnTo>
                <a:lnTo>
                  <a:pt x="36576" y="45885"/>
                </a:lnTo>
                <a:lnTo>
                  <a:pt x="39243" y="48298"/>
                </a:lnTo>
                <a:lnTo>
                  <a:pt x="43434" y="48044"/>
                </a:lnTo>
                <a:lnTo>
                  <a:pt x="45339" y="35979"/>
                </a:lnTo>
                <a:close/>
              </a:path>
              <a:path w="679450" h="459104" extrusionOk="0">
                <a:moveTo>
                  <a:pt x="65151" y="52743"/>
                </a:moveTo>
                <a:lnTo>
                  <a:pt x="62484" y="50330"/>
                </a:lnTo>
                <a:lnTo>
                  <a:pt x="58293" y="50584"/>
                </a:lnTo>
                <a:lnTo>
                  <a:pt x="56388" y="62649"/>
                </a:lnTo>
                <a:lnTo>
                  <a:pt x="59055" y="65062"/>
                </a:lnTo>
                <a:lnTo>
                  <a:pt x="63246" y="64808"/>
                </a:lnTo>
                <a:lnTo>
                  <a:pt x="65151" y="52743"/>
                </a:lnTo>
                <a:close/>
              </a:path>
              <a:path w="679450" h="459104" extrusionOk="0">
                <a:moveTo>
                  <a:pt x="83439" y="70777"/>
                </a:moveTo>
                <a:lnTo>
                  <a:pt x="80772" y="68618"/>
                </a:lnTo>
                <a:lnTo>
                  <a:pt x="76581" y="68872"/>
                </a:lnTo>
                <a:lnTo>
                  <a:pt x="74676" y="79667"/>
                </a:lnTo>
                <a:lnTo>
                  <a:pt x="77343" y="81953"/>
                </a:lnTo>
                <a:lnTo>
                  <a:pt x="81534" y="81699"/>
                </a:lnTo>
                <a:lnTo>
                  <a:pt x="83439" y="70777"/>
                </a:lnTo>
                <a:close/>
              </a:path>
              <a:path w="679450" h="459104" extrusionOk="0">
                <a:moveTo>
                  <a:pt x="101854" y="86144"/>
                </a:moveTo>
                <a:lnTo>
                  <a:pt x="99441" y="83858"/>
                </a:lnTo>
                <a:lnTo>
                  <a:pt x="95631" y="84239"/>
                </a:lnTo>
                <a:lnTo>
                  <a:pt x="94488" y="96431"/>
                </a:lnTo>
                <a:lnTo>
                  <a:pt x="97028" y="98717"/>
                </a:lnTo>
                <a:lnTo>
                  <a:pt x="100711" y="98336"/>
                </a:lnTo>
                <a:lnTo>
                  <a:pt x="101854" y="86144"/>
                </a:lnTo>
                <a:close/>
              </a:path>
              <a:path w="679450" h="459104" extrusionOk="0">
                <a:moveTo>
                  <a:pt x="121666" y="102908"/>
                </a:moveTo>
                <a:lnTo>
                  <a:pt x="119253" y="100622"/>
                </a:lnTo>
                <a:lnTo>
                  <a:pt x="115443" y="101003"/>
                </a:lnTo>
                <a:lnTo>
                  <a:pt x="114300" y="113195"/>
                </a:lnTo>
                <a:lnTo>
                  <a:pt x="116840" y="115481"/>
                </a:lnTo>
                <a:lnTo>
                  <a:pt x="120523" y="115100"/>
                </a:lnTo>
                <a:lnTo>
                  <a:pt x="121666" y="102908"/>
                </a:lnTo>
                <a:close/>
              </a:path>
              <a:path w="679450" h="459104" extrusionOk="0">
                <a:moveTo>
                  <a:pt x="141478" y="119418"/>
                </a:moveTo>
                <a:lnTo>
                  <a:pt x="139065" y="117386"/>
                </a:lnTo>
                <a:lnTo>
                  <a:pt x="135255" y="117767"/>
                </a:lnTo>
                <a:lnTo>
                  <a:pt x="134112" y="128689"/>
                </a:lnTo>
                <a:lnTo>
                  <a:pt x="136652" y="130848"/>
                </a:lnTo>
                <a:lnTo>
                  <a:pt x="140335" y="130467"/>
                </a:lnTo>
                <a:lnTo>
                  <a:pt x="141478" y="119418"/>
                </a:lnTo>
                <a:close/>
              </a:path>
              <a:path w="679450" h="459104" extrusionOk="0">
                <a:moveTo>
                  <a:pt x="161290" y="134912"/>
                </a:moveTo>
                <a:lnTo>
                  <a:pt x="158877" y="132626"/>
                </a:lnTo>
                <a:lnTo>
                  <a:pt x="155067" y="133007"/>
                </a:lnTo>
                <a:lnTo>
                  <a:pt x="153924" y="145199"/>
                </a:lnTo>
                <a:lnTo>
                  <a:pt x="156464" y="147485"/>
                </a:lnTo>
                <a:lnTo>
                  <a:pt x="160147" y="147104"/>
                </a:lnTo>
                <a:lnTo>
                  <a:pt x="161290" y="134912"/>
                </a:lnTo>
                <a:close/>
              </a:path>
              <a:path w="679450" h="459104" extrusionOk="0">
                <a:moveTo>
                  <a:pt x="181229" y="150025"/>
                </a:moveTo>
                <a:lnTo>
                  <a:pt x="178435" y="147866"/>
                </a:lnTo>
                <a:lnTo>
                  <a:pt x="174498" y="148501"/>
                </a:lnTo>
                <a:lnTo>
                  <a:pt x="173736" y="160693"/>
                </a:lnTo>
                <a:lnTo>
                  <a:pt x="176530" y="162852"/>
                </a:lnTo>
                <a:lnTo>
                  <a:pt x="180594" y="162217"/>
                </a:lnTo>
                <a:lnTo>
                  <a:pt x="181229" y="150025"/>
                </a:lnTo>
                <a:close/>
              </a:path>
              <a:path w="679450" h="459104" extrusionOk="0">
                <a:moveTo>
                  <a:pt x="201041" y="165265"/>
                </a:moveTo>
                <a:lnTo>
                  <a:pt x="198247" y="163106"/>
                </a:lnTo>
                <a:lnTo>
                  <a:pt x="194310" y="163741"/>
                </a:lnTo>
                <a:lnTo>
                  <a:pt x="193548" y="175933"/>
                </a:lnTo>
                <a:lnTo>
                  <a:pt x="196342" y="178130"/>
                </a:lnTo>
                <a:lnTo>
                  <a:pt x="200406" y="177457"/>
                </a:lnTo>
                <a:lnTo>
                  <a:pt x="201041" y="165265"/>
                </a:lnTo>
                <a:close/>
              </a:path>
              <a:path w="679450" h="459104" extrusionOk="0">
                <a:moveTo>
                  <a:pt x="222377" y="180517"/>
                </a:moveTo>
                <a:lnTo>
                  <a:pt x="219583" y="178346"/>
                </a:lnTo>
                <a:lnTo>
                  <a:pt x="215646" y="178981"/>
                </a:lnTo>
                <a:lnTo>
                  <a:pt x="214884" y="191198"/>
                </a:lnTo>
                <a:lnTo>
                  <a:pt x="217678" y="193370"/>
                </a:lnTo>
                <a:lnTo>
                  <a:pt x="221742" y="192735"/>
                </a:lnTo>
                <a:lnTo>
                  <a:pt x="222377" y="180517"/>
                </a:lnTo>
                <a:close/>
              </a:path>
              <a:path w="679450" h="459104" extrusionOk="0">
                <a:moveTo>
                  <a:pt x="242189" y="195757"/>
                </a:moveTo>
                <a:lnTo>
                  <a:pt x="239395" y="193586"/>
                </a:lnTo>
                <a:lnTo>
                  <a:pt x="235458" y="194221"/>
                </a:lnTo>
                <a:lnTo>
                  <a:pt x="234696" y="206438"/>
                </a:lnTo>
                <a:lnTo>
                  <a:pt x="237490" y="208610"/>
                </a:lnTo>
                <a:lnTo>
                  <a:pt x="241554" y="207975"/>
                </a:lnTo>
                <a:lnTo>
                  <a:pt x="242189" y="195757"/>
                </a:lnTo>
                <a:close/>
              </a:path>
              <a:path w="679450" h="459104" extrusionOk="0">
                <a:moveTo>
                  <a:pt x="263271" y="210693"/>
                </a:moveTo>
                <a:lnTo>
                  <a:pt x="260350" y="208826"/>
                </a:lnTo>
                <a:lnTo>
                  <a:pt x="256413" y="209499"/>
                </a:lnTo>
                <a:lnTo>
                  <a:pt x="256032" y="220522"/>
                </a:lnTo>
                <a:lnTo>
                  <a:pt x="258953" y="222389"/>
                </a:lnTo>
                <a:lnTo>
                  <a:pt x="262890" y="221716"/>
                </a:lnTo>
                <a:lnTo>
                  <a:pt x="263271" y="210693"/>
                </a:lnTo>
                <a:close/>
              </a:path>
              <a:path w="679450" h="459104" extrusionOk="0">
                <a:moveTo>
                  <a:pt x="284607" y="224624"/>
                </a:moveTo>
                <a:lnTo>
                  <a:pt x="281686" y="222542"/>
                </a:lnTo>
                <a:lnTo>
                  <a:pt x="277749" y="223304"/>
                </a:lnTo>
                <a:lnTo>
                  <a:pt x="277368" y="235534"/>
                </a:lnTo>
                <a:lnTo>
                  <a:pt x="280289" y="237617"/>
                </a:lnTo>
                <a:lnTo>
                  <a:pt x="284226" y="236855"/>
                </a:lnTo>
                <a:lnTo>
                  <a:pt x="284607" y="224624"/>
                </a:lnTo>
                <a:close/>
              </a:path>
              <a:path w="679450" h="459104" extrusionOk="0">
                <a:moveTo>
                  <a:pt x="304419" y="239649"/>
                </a:moveTo>
                <a:lnTo>
                  <a:pt x="301498" y="237782"/>
                </a:lnTo>
                <a:lnTo>
                  <a:pt x="297561" y="238455"/>
                </a:lnTo>
                <a:lnTo>
                  <a:pt x="297180" y="249478"/>
                </a:lnTo>
                <a:lnTo>
                  <a:pt x="300101" y="251345"/>
                </a:lnTo>
                <a:lnTo>
                  <a:pt x="304038" y="250659"/>
                </a:lnTo>
                <a:lnTo>
                  <a:pt x="304419" y="239649"/>
                </a:lnTo>
                <a:close/>
              </a:path>
              <a:path w="679450" h="459104" extrusionOk="0">
                <a:moveTo>
                  <a:pt x="325755" y="253365"/>
                </a:moveTo>
                <a:lnTo>
                  <a:pt x="322834" y="251498"/>
                </a:lnTo>
                <a:lnTo>
                  <a:pt x="318897" y="252171"/>
                </a:lnTo>
                <a:lnTo>
                  <a:pt x="318516" y="263194"/>
                </a:lnTo>
                <a:lnTo>
                  <a:pt x="321437" y="265061"/>
                </a:lnTo>
                <a:lnTo>
                  <a:pt x="325374" y="264375"/>
                </a:lnTo>
                <a:lnTo>
                  <a:pt x="325755" y="253365"/>
                </a:lnTo>
                <a:close/>
              </a:path>
              <a:path w="679450" h="459104" extrusionOk="0">
                <a:moveTo>
                  <a:pt x="346964" y="277977"/>
                </a:moveTo>
                <a:lnTo>
                  <a:pt x="346710" y="266954"/>
                </a:lnTo>
                <a:lnTo>
                  <a:pt x="343789" y="265214"/>
                </a:lnTo>
                <a:lnTo>
                  <a:pt x="339852" y="266065"/>
                </a:lnTo>
                <a:lnTo>
                  <a:pt x="339979" y="277075"/>
                </a:lnTo>
                <a:lnTo>
                  <a:pt x="343027" y="278828"/>
                </a:lnTo>
                <a:lnTo>
                  <a:pt x="346964" y="277977"/>
                </a:lnTo>
                <a:close/>
              </a:path>
              <a:path w="679450" h="459104" extrusionOk="0">
                <a:moveTo>
                  <a:pt x="368300" y="291693"/>
                </a:moveTo>
                <a:lnTo>
                  <a:pt x="368046" y="280670"/>
                </a:lnTo>
                <a:lnTo>
                  <a:pt x="365125" y="278930"/>
                </a:lnTo>
                <a:lnTo>
                  <a:pt x="361188" y="279781"/>
                </a:lnTo>
                <a:lnTo>
                  <a:pt x="361315" y="290791"/>
                </a:lnTo>
                <a:lnTo>
                  <a:pt x="364363" y="292544"/>
                </a:lnTo>
                <a:lnTo>
                  <a:pt x="368300" y="291693"/>
                </a:lnTo>
                <a:close/>
              </a:path>
              <a:path w="679450" h="459104" extrusionOk="0">
                <a:moveTo>
                  <a:pt x="391160" y="305295"/>
                </a:moveTo>
                <a:lnTo>
                  <a:pt x="390906" y="293052"/>
                </a:lnTo>
                <a:lnTo>
                  <a:pt x="387985" y="291122"/>
                </a:lnTo>
                <a:lnTo>
                  <a:pt x="384048" y="292061"/>
                </a:lnTo>
                <a:lnTo>
                  <a:pt x="384175" y="304304"/>
                </a:lnTo>
                <a:lnTo>
                  <a:pt x="387223" y="306247"/>
                </a:lnTo>
                <a:lnTo>
                  <a:pt x="391160" y="305295"/>
                </a:lnTo>
                <a:close/>
              </a:path>
              <a:path w="679450" h="459104" extrusionOk="0">
                <a:moveTo>
                  <a:pt x="412496" y="319011"/>
                </a:moveTo>
                <a:lnTo>
                  <a:pt x="412242" y="306768"/>
                </a:lnTo>
                <a:lnTo>
                  <a:pt x="409321" y="304838"/>
                </a:lnTo>
                <a:lnTo>
                  <a:pt x="405384" y="305777"/>
                </a:lnTo>
                <a:lnTo>
                  <a:pt x="405511" y="318020"/>
                </a:lnTo>
                <a:lnTo>
                  <a:pt x="408559" y="319963"/>
                </a:lnTo>
                <a:lnTo>
                  <a:pt x="412496" y="319011"/>
                </a:lnTo>
                <a:close/>
              </a:path>
              <a:path w="679450" h="459104" extrusionOk="0">
                <a:moveTo>
                  <a:pt x="434340" y="331177"/>
                </a:moveTo>
                <a:lnTo>
                  <a:pt x="433705" y="320179"/>
                </a:lnTo>
                <a:lnTo>
                  <a:pt x="430530" y="318554"/>
                </a:lnTo>
                <a:lnTo>
                  <a:pt x="426720" y="319557"/>
                </a:lnTo>
                <a:lnTo>
                  <a:pt x="427355" y="330568"/>
                </a:lnTo>
                <a:lnTo>
                  <a:pt x="430403" y="332181"/>
                </a:lnTo>
                <a:lnTo>
                  <a:pt x="434340" y="331177"/>
                </a:lnTo>
                <a:close/>
              </a:path>
              <a:path w="679450" h="459104" extrusionOk="0">
                <a:moveTo>
                  <a:pt x="457200" y="343369"/>
                </a:moveTo>
                <a:lnTo>
                  <a:pt x="456565" y="332371"/>
                </a:lnTo>
                <a:lnTo>
                  <a:pt x="453390" y="330746"/>
                </a:lnTo>
                <a:lnTo>
                  <a:pt x="449580" y="331762"/>
                </a:lnTo>
                <a:lnTo>
                  <a:pt x="450215" y="342760"/>
                </a:lnTo>
                <a:lnTo>
                  <a:pt x="453263" y="344373"/>
                </a:lnTo>
                <a:lnTo>
                  <a:pt x="457200" y="343369"/>
                </a:lnTo>
                <a:close/>
              </a:path>
              <a:path w="679450" h="459104" extrusionOk="0">
                <a:moveTo>
                  <a:pt x="478536" y="355561"/>
                </a:moveTo>
                <a:lnTo>
                  <a:pt x="477901" y="344563"/>
                </a:lnTo>
                <a:lnTo>
                  <a:pt x="474726" y="342938"/>
                </a:lnTo>
                <a:lnTo>
                  <a:pt x="470916" y="343954"/>
                </a:lnTo>
                <a:lnTo>
                  <a:pt x="471551" y="354952"/>
                </a:lnTo>
                <a:lnTo>
                  <a:pt x="474599" y="356565"/>
                </a:lnTo>
                <a:lnTo>
                  <a:pt x="478536" y="355561"/>
                </a:lnTo>
                <a:close/>
              </a:path>
              <a:path w="679450" h="459104" extrusionOk="0">
                <a:moveTo>
                  <a:pt x="501396" y="367753"/>
                </a:moveTo>
                <a:lnTo>
                  <a:pt x="500761" y="356755"/>
                </a:lnTo>
                <a:lnTo>
                  <a:pt x="497713" y="355130"/>
                </a:lnTo>
                <a:lnTo>
                  <a:pt x="493776" y="356146"/>
                </a:lnTo>
                <a:lnTo>
                  <a:pt x="494411" y="367144"/>
                </a:lnTo>
                <a:lnTo>
                  <a:pt x="497459" y="368757"/>
                </a:lnTo>
                <a:lnTo>
                  <a:pt x="501396" y="367753"/>
                </a:lnTo>
                <a:close/>
              </a:path>
              <a:path w="679450" h="459104" extrusionOk="0">
                <a:moveTo>
                  <a:pt x="524129" y="379768"/>
                </a:moveTo>
                <a:lnTo>
                  <a:pt x="522859" y="368808"/>
                </a:lnTo>
                <a:lnTo>
                  <a:pt x="519303" y="367322"/>
                </a:lnTo>
                <a:lnTo>
                  <a:pt x="515112" y="368503"/>
                </a:lnTo>
                <a:lnTo>
                  <a:pt x="516509" y="379463"/>
                </a:lnTo>
                <a:lnTo>
                  <a:pt x="519938" y="380949"/>
                </a:lnTo>
                <a:lnTo>
                  <a:pt x="524129" y="379768"/>
                </a:lnTo>
                <a:close/>
              </a:path>
              <a:path w="679450" h="459104" extrusionOk="0">
                <a:moveTo>
                  <a:pt x="546989" y="391820"/>
                </a:moveTo>
                <a:lnTo>
                  <a:pt x="545719" y="379641"/>
                </a:lnTo>
                <a:lnTo>
                  <a:pt x="542163" y="377990"/>
                </a:lnTo>
                <a:lnTo>
                  <a:pt x="537972" y="379298"/>
                </a:lnTo>
                <a:lnTo>
                  <a:pt x="539369" y="391477"/>
                </a:lnTo>
                <a:lnTo>
                  <a:pt x="542798" y="393128"/>
                </a:lnTo>
                <a:lnTo>
                  <a:pt x="546989" y="391820"/>
                </a:lnTo>
                <a:close/>
              </a:path>
              <a:path w="679450" h="459104" extrusionOk="0">
                <a:moveTo>
                  <a:pt x="568325" y="402628"/>
                </a:moveTo>
                <a:lnTo>
                  <a:pt x="567309" y="391668"/>
                </a:lnTo>
                <a:lnTo>
                  <a:pt x="564375" y="390182"/>
                </a:lnTo>
                <a:lnTo>
                  <a:pt x="560832" y="391363"/>
                </a:lnTo>
                <a:lnTo>
                  <a:pt x="561975" y="402323"/>
                </a:lnTo>
                <a:lnTo>
                  <a:pt x="564896" y="403809"/>
                </a:lnTo>
                <a:lnTo>
                  <a:pt x="568325" y="402628"/>
                </a:lnTo>
                <a:close/>
              </a:path>
              <a:path w="679450" h="459104" extrusionOk="0">
                <a:moveTo>
                  <a:pt x="591185" y="414680"/>
                </a:moveTo>
                <a:lnTo>
                  <a:pt x="590169" y="402501"/>
                </a:lnTo>
                <a:lnTo>
                  <a:pt x="587248" y="400850"/>
                </a:lnTo>
                <a:lnTo>
                  <a:pt x="583692" y="402158"/>
                </a:lnTo>
                <a:lnTo>
                  <a:pt x="584835" y="414337"/>
                </a:lnTo>
                <a:lnTo>
                  <a:pt x="587756" y="415988"/>
                </a:lnTo>
                <a:lnTo>
                  <a:pt x="591185" y="414680"/>
                </a:lnTo>
                <a:close/>
              </a:path>
              <a:path w="679450" h="459104" extrusionOk="0">
                <a:moveTo>
                  <a:pt x="615442" y="425297"/>
                </a:moveTo>
                <a:lnTo>
                  <a:pt x="613651" y="414401"/>
                </a:lnTo>
                <a:lnTo>
                  <a:pt x="610349" y="413042"/>
                </a:lnTo>
                <a:lnTo>
                  <a:pt x="606552" y="414375"/>
                </a:lnTo>
                <a:lnTo>
                  <a:pt x="608330" y="425272"/>
                </a:lnTo>
                <a:lnTo>
                  <a:pt x="611632" y="426631"/>
                </a:lnTo>
                <a:lnTo>
                  <a:pt x="615442" y="425297"/>
                </a:lnTo>
                <a:close/>
              </a:path>
              <a:path w="679450" h="459104" extrusionOk="0">
                <a:moveTo>
                  <a:pt x="638302" y="435965"/>
                </a:moveTo>
                <a:lnTo>
                  <a:pt x="636524" y="425069"/>
                </a:lnTo>
                <a:lnTo>
                  <a:pt x="633222" y="423710"/>
                </a:lnTo>
                <a:lnTo>
                  <a:pt x="629399" y="425043"/>
                </a:lnTo>
                <a:lnTo>
                  <a:pt x="631177" y="435940"/>
                </a:lnTo>
                <a:lnTo>
                  <a:pt x="634492" y="437299"/>
                </a:lnTo>
                <a:lnTo>
                  <a:pt x="638302" y="435965"/>
                </a:lnTo>
                <a:close/>
              </a:path>
              <a:path w="679450" h="459104" extrusionOk="0">
                <a:moveTo>
                  <a:pt x="661149" y="446468"/>
                </a:moveTo>
                <a:lnTo>
                  <a:pt x="659384" y="434365"/>
                </a:lnTo>
                <a:lnTo>
                  <a:pt x="656082" y="432854"/>
                </a:lnTo>
                <a:lnTo>
                  <a:pt x="652272" y="434340"/>
                </a:lnTo>
                <a:lnTo>
                  <a:pt x="654050" y="446443"/>
                </a:lnTo>
                <a:lnTo>
                  <a:pt x="657352" y="447954"/>
                </a:lnTo>
                <a:lnTo>
                  <a:pt x="661149" y="446468"/>
                </a:lnTo>
                <a:close/>
              </a:path>
              <a:path w="679450" h="459104" extrusionOk="0">
                <a:moveTo>
                  <a:pt x="679335" y="443534"/>
                </a:moveTo>
                <a:lnTo>
                  <a:pt x="675132" y="443534"/>
                </a:lnTo>
                <a:lnTo>
                  <a:pt x="675132" y="458622"/>
                </a:lnTo>
                <a:lnTo>
                  <a:pt x="679335" y="458622"/>
                </a:lnTo>
                <a:lnTo>
                  <a:pt x="679335" y="44353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 name="Google Shape;139;p15"/>
          <p:cNvSpPr/>
          <p:nvPr/>
        </p:nvSpPr>
        <p:spPr>
          <a:xfrm rot="20960025">
            <a:off x="6811175" y="5555586"/>
            <a:ext cx="330835" cy="323215"/>
          </a:xfrm>
          <a:custGeom>
            <a:avLst/>
            <a:gdLst/>
            <a:ahLst/>
            <a:cxnLst/>
            <a:rect l="l" t="t" r="r" b="b"/>
            <a:pathLst>
              <a:path w="330835" h="323214" extrusionOk="0">
                <a:moveTo>
                  <a:pt x="330453" y="211035"/>
                </a:moveTo>
                <a:lnTo>
                  <a:pt x="163322" y="55879"/>
                </a:lnTo>
                <a:lnTo>
                  <a:pt x="215011" y="0"/>
                </a:lnTo>
                <a:lnTo>
                  <a:pt x="0" y="8000"/>
                </a:lnTo>
                <a:lnTo>
                  <a:pt x="8382" y="223494"/>
                </a:lnTo>
                <a:lnTo>
                  <a:pt x="60071" y="167614"/>
                </a:lnTo>
                <a:lnTo>
                  <a:pt x="227202" y="322783"/>
                </a:lnTo>
                <a:lnTo>
                  <a:pt x="330453" y="211035"/>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0" name="Google Shape;140;p15"/>
          <p:cNvSpPr/>
          <p:nvPr/>
        </p:nvSpPr>
        <p:spPr>
          <a:xfrm>
            <a:off x="9530214" y="5295010"/>
            <a:ext cx="1038860" cy="595630"/>
          </a:xfrm>
          <a:custGeom>
            <a:avLst/>
            <a:gdLst/>
            <a:ahLst/>
            <a:cxnLst/>
            <a:rect l="l" t="t" r="r" b="b"/>
            <a:pathLst>
              <a:path w="1038859" h="595629" extrusionOk="0">
                <a:moveTo>
                  <a:pt x="9525" y="582168"/>
                </a:moveTo>
                <a:lnTo>
                  <a:pt x="0" y="582168"/>
                </a:lnTo>
                <a:lnTo>
                  <a:pt x="0" y="595287"/>
                </a:lnTo>
                <a:lnTo>
                  <a:pt x="9525" y="595287"/>
                </a:lnTo>
                <a:lnTo>
                  <a:pt x="9525" y="582168"/>
                </a:lnTo>
                <a:close/>
              </a:path>
              <a:path w="1038859" h="595629" extrusionOk="0">
                <a:moveTo>
                  <a:pt x="33909" y="582714"/>
                </a:moveTo>
                <a:lnTo>
                  <a:pt x="25527" y="574548"/>
                </a:lnTo>
                <a:lnTo>
                  <a:pt x="22352" y="575652"/>
                </a:lnTo>
                <a:lnTo>
                  <a:pt x="20574" y="579488"/>
                </a:lnTo>
                <a:lnTo>
                  <a:pt x="28956" y="587667"/>
                </a:lnTo>
                <a:lnTo>
                  <a:pt x="32131" y="586549"/>
                </a:lnTo>
                <a:lnTo>
                  <a:pt x="33909" y="582714"/>
                </a:lnTo>
                <a:close/>
              </a:path>
              <a:path w="1038859" h="595629" extrusionOk="0">
                <a:moveTo>
                  <a:pt x="58293" y="575094"/>
                </a:moveTo>
                <a:lnTo>
                  <a:pt x="49911" y="566928"/>
                </a:lnTo>
                <a:lnTo>
                  <a:pt x="46736" y="568032"/>
                </a:lnTo>
                <a:lnTo>
                  <a:pt x="44958" y="571868"/>
                </a:lnTo>
                <a:lnTo>
                  <a:pt x="53340" y="580047"/>
                </a:lnTo>
                <a:lnTo>
                  <a:pt x="56515" y="578929"/>
                </a:lnTo>
                <a:lnTo>
                  <a:pt x="58293" y="575094"/>
                </a:lnTo>
                <a:close/>
              </a:path>
              <a:path w="1038859" h="595629" extrusionOk="0">
                <a:moveTo>
                  <a:pt x="82677" y="568096"/>
                </a:moveTo>
                <a:lnTo>
                  <a:pt x="74295" y="560832"/>
                </a:lnTo>
                <a:lnTo>
                  <a:pt x="71120" y="561822"/>
                </a:lnTo>
                <a:lnTo>
                  <a:pt x="69342" y="565226"/>
                </a:lnTo>
                <a:lnTo>
                  <a:pt x="77724" y="572490"/>
                </a:lnTo>
                <a:lnTo>
                  <a:pt x="80899" y="571500"/>
                </a:lnTo>
                <a:lnTo>
                  <a:pt x="82677" y="568096"/>
                </a:lnTo>
                <a:close/>
              </a:path>
              <a:path w="1038859" h="595629" extrusionOk="0">
                <a:moveTo>
                  <a:pt x="107061" y="560476"/>
                </a:moveTo>
                <a:lnTo>
                  <a:pt x="98679" y="553212"/>
                </a:lnTo>
                <a:lnTo>
                  <a:pt x="95504" y="554202"/>
                </a:lnTo>
                <a:lnTo>
                  <a:pt x="93726" y="557606"/>
                </a:lnTo>
                <a:lnTo>
                  <a:pt x="102108" y="564870"/>
                </a:lnTo>
                <a:lnTo>
                  <a:pt x="105283" y="563880"/>
                </a:lnTo>
                <a:lnTo>
                  <a:pt x="107061" y="560476"/>
                </a:lnTo>
                <a:close/>
              </a:path>
              <a:path w="1038859" h="595629" extrusionOk="0">
                <a:moveTo>
                  <a:pt x="131572" y="551319"/>
                </a:moveTo>
                <a:lnTo>
                  <a:pt x="121793" y="544068"/>
                </a:lnTo>
                <a:lnTo>
                  <a:pt x="118364" y="545249"/>
                </a:lnTo>
                <a:lnTo>
                  <a:pt x="116586" y="548919"/>
                </a:lnTo>
                <a:lnTo>
                  <a:pt x="126238" y="556171"/>
                </a:lnTo>
                <a:lnTo>
                  <a:pt x="129667" y="554977"/>
                </a:lnTo>
                <a:lnTo>
                  <a:pt x="131572" y="551319"/>
                </a:lnTo>
                <a:close/>
              </a:path>
              <a:path w="1038859" h="595629" extrusionOk="0">
                <a:moveTo>
                  <a:pt x="155956" y="543699"/>
                </a:moveTo>
                <a:lnTo>
                  <a:pt x="146177" y="536448"/>
                </a:lnTo>
                <a:lnTo>
                  <a:pt x="142748" y="537629"/>
                </a:lnTo>
                <a:lnTo>
                  <a:pt x="140970" y="541299"/>
                </a:lnTo>
                <a:lnTo>
                  <a:pt x="150622" y="548551"/>
                </a:lnTo>
                <a:lnTo>
                  <a:pt x="154051" y="547357"/>
                </a:lnTo>
                <a:lnTo>
                  <a:pt x="155956" y="543699"/>
                </a:lnTo>
                <a:close/>
              </a:path>
              <a:path w="1038859" h="595629" extrusionOk="0">
                <a:moveTo>
                  <a:pt x="178816" y="534555"/>
                </a:moveTo>
                <a:lnTo>
                  <a:pt x="170053" y="527304"/>
                </a:lnTo>
                <a:lnTo>
                  <a:pt x="167005" y="528485"/>
                </a:lnTo>
                <a:lnTo>
                  <a:pt x="165354" y="532155"/>
                </a:lnTo>
                <a:lnTo>
                  <a:pt x="174117" y="539407"/>
                </a:lnTo>
                <a:lnTo>
                  <a:pt x="177165" y="538213"/>
                </a:lnTo>
                <a:lnTo>
                  <a:pt x="178816" y="534555"/>
                </a:lnTo>
                <a:close/>
              </a:path>
              <a:path w="1038859" h="595629" extrusionOk="0">
                <a:moveTo>
                  <a:pt x="203200" y="525411"/>
                </a:moveTo>
                <a:lnTo>
                  <a:pt x="193421" y="518160"/>
                </a:lnTo>
                <a:lnTo>
                  <a:pt x="189992" y="519341"/>
                </a:lnTo>
                <a:lnTo>
                  <a:pt x="188214" y="523011"/>
                </a:lnTo>
                <a:lnTo>
                  <a:pt x="197866" y="530263"/>
                </a:lnTo>
                <a:lnTo>
                  <a:pt x="201295" y="529069"/>
                </a:lnTo>
                <a:lnTo>
                  <a:pt x="203200" y="525411"/>
                </a:lnTo>
                <a:close/>
              </a:path>
              <a:path w="1038859" h="595629" extrusionOk="0">
                <a:moveTo>
                  <a:pt x="227584" y="517372"/>
                </a:moveTo>
                <a:lnTo>
                  <a:pt x="217678" y="510540"/>
                </a:lnTo>
                <a:lnTo>
                  <a:pt x="214249" y="511873"/>
                </a:lnTo>
                <a:lnTo>
                  <a:pt x="212598" y="515607"/>
                </a:lnTo>
                <a:lnTo>
                  <a:pt x="222631" y="522439"/>
                </a:lnTo>
                <a:lnTo>
                  <a:pt x="226060" y="521106"/>
                </a:lnTo>
                <a:lnTo>
                  <a:pt x="227584" y="517372"/>
                </a:lnTo>
                <a:close/>
              </a:path>
              <a:path w="1038859" h="595629" extrusionOk="0">
                <a:moveTo>
                  <a:pt x="250444" y="506704"/>
                </a:moveTo>
                <a:lnTo>
                  <a:pt x="240538" y="499872"/>
                </a:lnTo>
                <a:lnTo>
                  <a:pt x="237109" y="501205"/>
                </a:lnTo>
                <a:lnTo>
                  <a:pt x="235458" y="504939"/>
                </a:lnTo>
                <a:lnTo>
                  <a:pt x="245491" y="511771"/>
                </a:lnTo>
                <a:lnTo>
                  <a:pt x="248920" y="510438"/>
                </a:lnTo>
                <a:lnTo>
                  <a:pt x="250444" y="506704"/>
                </a:lnTo>
                <a:close/>
              </a:path>
              <a:path w="1038859" h="595629" extrusionOk="0">
                <a:moveTo>
                  <a:pt x="273431" y="497560"/>
                </a:moveTo>
                <a:lnTo>
                  <a:pt x="264414" y="490728"/>
                </a:lnTo>
                <a:lnTo>
                  <a:pt x="261366" y="492061"/>
                </a:lnTo>
                <a:lnTo>
                  <a:pt x="259842" y="495795"/>
                </a:lnTo>
                <a:lnTo>
                  <a:pt x="268859" y="502627"/>
                </a:lnTo>
                <a:lnTo>
                  <a:pt x="271907" y="501294"/>
                </a:lnTo>
                <a:lnTo>
                  <a:pt x="273431" y="497560"/>
                </a:lnTo>
                <a:close/>
              </a:path>
              <a:path w="1038859" h="595629" extrusionOk="0">
                <a:moveTo>
                  <a:pt x="297688" y="488416"/>
                </a:moveTo>
                <a:lnTo>
                  <a:pt x="287782" y="481584"/>
                </a:lnTo>
                <a:lnTo>
                  <a:pt x="284353" y="482917"/>
                </a:lnTo>
                <a:lnTo>
                  <a:pt x="282702" y="486651"/>
                </a:lnTo>
                <a:lnTo>
                  <a:pt x="292735" y="493483"/>
                </a:lnTo>
                <a:lnTo>
                  <a:pt x="296164" y="492150"/>
                </a:lnTo>
                <a:lnTo>
                  <a:pt x="297688" y="488416"/>
                </a:lnTo>
                <a:close/>
              </a:path>
              <a:path w="1038859" h="595629" extrusionOk="0">
                <a:moveTo>
                  <a:pt x="320675" y="478840"/>
                </a:moveTo>
                <a:lnTo>
                  <a:pt x="311404" y="472440"/>
                </a:lnTo>
                <a:lnTo>
                  <a:pt x="308356" y="473913"/>
                </a:lnTo>
                <a:lnTo>
                  <a:pt x="307086" y="477723"/>
                </a:lnTo>
                <a:lnTo>
                  <a:pt x="316357" y="484111"/>
                </a:lnTo>
                <a:lnTo>
                  <a:pt x="319405" y="482638"/>
                </a:lnTo>
                <a:lnTo>
                  <a:pt x="320675" y="478840"/>
                </a:lnTo>
                <a:close/>
              </a:path>
              <a:path w="1038859" h="595629" extrusionOk="0">
                <a:moveTo>
                  <a:pt x="345059" y="468172"/>
                </a:moveTo>
                <a:lnTo>
                  <a:pt x="334772" y="461772"/>
                </a:lnTo>
                <a:lnTo>
                  <a:pt x="331470" y="463245"/>
                </a:lnTo>
                <a:lnTo>
                  <a:pt x="329946" y="467055"/>
                </a:lnTo>
                <a:lnTo>
                  <a:pt x="340233" y="473443"/>
                </a:lnTo>
                <a:lnTo>
                  <a:pt x="343535" y="471970"/>
                </a:lnTo>
                <a:lnTo>
                  <a:pt x="345059" y="468172"/>
                </a:lnTo>
                <a:close/>
              </a:path>
              <a:path w="1038859" h="595629" extrusionOk="0">
                <a:moveTo>
                  <a:pt x="367919" y="457504"/>
                </a:moveTo>
                <a:lnTo>
                  <a:pt x="357632" y="451104"/>
                </a:lnTo>
                <a:lnTo>
                  <a:pt x="354330" y="452577"/>
                </a:lnTo>
                <a:lnTo>
                  <a:pt x="352806" y="456387"/>
                </a:lnTo>
                <a:lnTo>
                  <a:pt x="363093" y="462775"/>
                </a:lnTo>
                <a:lnTo>
                  <a:pt x="366395" y="461302"/>
                </a:lnTo>
                <a:lnTo>
                  <a:pt x="367919" y="457504"/>
                </a:lnTo>
                <a:close/>
              </a:path>
              <a:path w="1038859" h="595629" extrusionOk="0">
                <a:moveTo>
                  <a:pt x="390779" y="446836"/>
                </a:moveTo>
                <a:lnTo>
                  <a:pt x="380492" y="440436"/>
                </a:lnTo>
                <a:lnTo>
                  <a:pt x="377190" y="441909"/>
                </a:lnTo>
                <a:lnTo>
                  <a:pt x="375666" y="445719"/>
                </a:lnTo>
                <a:lnTo>
                  <a:pt x="385953" y="452107"/>
                </a:lnTo>
                <a:lnTo>
                  <a:pt x="389255" y="450634"/>
                </a:lnTo>
                <a:lnTo>
                  <a:pt x="390779" y="446836"/>
                </a:lnTo>
                <a:close/>
              </a:path>
              <a:path w="1038859" h="595629" extrusionOk="0">
                <a:moveTo>
                  <a:pt x="413639" y="436168"/>
                </a:moveTo>
                <a:lnTo>
                  <a:pt x="404368" y="429768"/>
                </a:lnTo>
                <a:lnTo>
                  <a:pt x="401320" y="431241"/>
                </a:lnTo>
                <a:lnTo>
                  <a:pt x="400050" y="435051"/>
                </a:lnTo>
                <a:lnTo>
                  <a:pt x="409321" y="441439"/>
                </a:lnTo>
                <a:lnTo>
                  <a:pt x="412369" y="439966"/>
                </a:lnTo>
                <a:lnTo>
                  <a:pt x="413639" y="436168"/>
                </a:lnTo>
                <a:close/>
              </a:path>
              <a:path w="1038859" h="595629" extrusionOk="0">
                <a:moveTo>
                  <a:pt x="436499" y="425373"/>
                </a:moveTo>
                <a:lnTo>
                  <a:pt x="426974" y="419100"/>
                </a:lnTo>
                <a:lnTo>
                  <a:pt x="424053" y="420801"/>
                </a:lnTo>
                <a:lnTo>
                  <a:pt x="422910" y="424891"/>
                </a:lnTo>
                <a:lnTo>
                  <a:pt x="432435" y="431165"/>
                </a:lnTo>
                <a:lnTo>
                  <a:pt x="435356" y="429463"/>
                </a:lnTo>
                <a:lnTo>
                  <a:pt x="436499" y="425373"/>
                </a:lnTo>
                <a:close/>
              </a:path>
              <a:path w="1038859" h="595629" extrusionOk="0">
                <a:moveTo>
                  <a:pt x="459359" y="413931"/>
                </a:moveTo>
                <a:lnTo>
                  <a:pt x="448818" y="408432"/>
                </a:lnTo>
                <a:lnTo>
                  <a:pt x="445516" y="409930"/>
                </a:lnTo>
                <a:lnTo>
                  <a:pt x="444246" y="413499"/>
                </a:lnTo>
                <a:lnTo>
                  <a:pt x="454787" y="418985"/>
                </a:lnTo>
                <a:lnTo>
                  <a:pt x="458089" y="417499"/>
                </a:lnTo>
                <a:lnTo>
                  <a:pt x="459359" y="413931"/>
                </a:lnTo>
                <a:close/>
              </a:path>
              <a:path w="1038859" h="595629" extrusionOk="0">
                <a:moveTo>
                  <a:pt x="482219" y="402513"/>
                </a:moveTo>
                <a:lnTo>
                  <a:pt x="471678" y="396240"/>
                </a:lnTo>
                <a:lnTo>
                  <a:pt x="468376" y="397941"/>
                </a:lnTo>
                <a:lnTo>
                  <a:pt x="467106" y="402031"/>
                </a:lnTo>
                <a:lnTo>
                  <a:pt x="477647" y="408305"/>
                </a:lnTo>
                <a:lnTo>
                  <a:pt x="480949" y="406603"/>
                </a:lnTo>
                <a:lnTo>
                  <a:pt x="482219" y="402513"/>
                </a:lnTo>
                <a:close/>
              </a:path>
              <a:path w="1038859" h="595629" extrusionOk="0">
                <a:moveTo>
                  <a:pt x="505079" y="391071"/>
                </a:moveTo>
                <a:lnTo>
                  <a:pt x="494538" y="385572"/>
                </a:lnTo>
                <a:lnTo>
                  <a:pt x="491236" y="387070"/>
                </a:lnTo>
                <a:lnTo>
                  <a:pt x="489966" y="390639"/>
                </a:lnTo>
                <a:lnTo>
                  <a:pt x="500507" y="396125"/>
                </a:lnTo>
                <a:lnTo>
                  <a:pt x="503809" y="394639"/>
                </a:lnTo>
                <a:lnTo>
                  <a:pt x="505079" y="391071"/>
                </a:lnTo>
                <a:close/>
              </a:path>
              <a:path w="1038859" h="595629" extrusionOk="0">
                <a:moveTo>
                  <a:pt x="526415" y="378447"/>
                </a:moveTo>
                <a:lnTo>
                  <a:pt x="516763" y="373380"/>
                </a:lnTo>
                <a:lnTo>
                  <a:pt x="513842" y="375005"/>
                </a:lnTo>
                <a:lnTo>
                  <a:pt x="512826" y="378625"/>
                </a:lnTo>
                <a:lnTo>
                  <a:pt x="522605" y="383679"/>
                </a:lnTo>
                <a:lnTo>
                  <a:pt x="525399" y="382066"/>
                </a:lnTo>
                <a:lnTo>
                  <a:pt x="526415" y="378447"/>
                </a:lnTo>
                <a:close/>
              </a:path>
              <a:path w="1038859" h="595629" extrusionOk="0">
                <a:moveTo>
                  <a:pt x="549275" y="366255"/>
                </a:moveTo>
                <a:lnTo>
                  <a:pt x="538480" y="361188"/>
                </a:lnTo>
                <a:lnTo>
                  <a:pt x="535305" y="362813"/>
                </a:lnTo>
                <a:lnTo>
                  <a:pt x="534162" y="366433"/>
                </a:lnTo>
                <a:lnTo>
                  <a:pt x="544957" y="371500"/>
                </a:lnTo>
                <a:lnTo>
                  <a:pt x="548259" y="369874"/>
                </a:lnTo>
                <a:lnTo>
                  <a:pt x="549275" y="366255"/>
                </a:lnTo>
                <a:close/>
              </a:path>
              <a:path w="1038859" h="595629" extrusionOk="0">
                <a:moveTo>
                  <a:pt x="572135" y="353263"/>
                </a:moveTo>
                <a:lnTo>
                  <a:pt x="561340" y="347472"/>
                </a:lnTo>
                <a:lnTo>
                  <a:pt x="558165" y="349326"/>
                </a:lnTo>
                <a:lnTo>
                  <a:pt x="557022" y="353466"/>
                </a:lnTo>
                <a:lnTo>
                  <a:pt x="567817" y="359244"/>
                </a:lnTo>
                <a:lnTo>
                  <a:pt x="571119" y="357403"/>
                </a:lnTo>
                <a:lnTo>
                  <a:pt x="572135" y="353263"/>
                </a:lnTo>
                <a:close/>
              </a:path>
              <a:path w="1038859" h="595629" extrusionOk="0">
                <a:moveTo>
                  <a:pt x="593471" y="341071"/>
                </a:moveTo>
                <a:lnTo>
                  <a:pt x="583819" y="335280"/>
                </a:lnTo>
                <a:lnTo>
                  <a:pt x="580898" y="337134"/>
                </a:lnTo>
                <a:lnTo>
                  <a:pt x="579882" y="341274"/>
                </a:lnTo>
                <a:lnTo>
                  <a:pt x="589661" y="347052"/>
                </a:lnTo>
                <a:lnTo>
                  <a:pt x="592455" y="345211"/>
                </a:lnTo>
                <a:lnTo>
                  <a:pt x="593471" y="341071"/>
                </a:lnTo>
                <a:close/>
              </a:path>
              <a:path w="1038859" h="595629" extrusionOk="0">
                <a:moveTo>
                  <a:pt x="616331" y="327990"/>
                </a:moveTo>
                <a:lnTo>
                  <a:pt x="605282" y="323088"/>
                </a:lnTo>
                <a:lnTo>
                  <a:pt x="602107" y="324929"/>
                </a:lnTo>
                <a:lnTo>
                  <a:pt x="601218" y="328803"/>
                </a:lnTo>
                <a:lnTo>
                  <a:pt x="612267" y="333705"/>
                </a:lnTo>
                <a:lnTo>
                  <a:pt x="615442" y="331863"/>
                </a:lnTo>
                <a:lnTo>
                  <a:pt x="616331" y="327990"/>
                </a:lnTo>
                <a:close/>
              </a:path>
              <a:path w="1038859" h="595629" extrusionOk="0">
                <a:moveTo>
                  <a:pt x="637667" y="314274"/>
                </a:moveTo>
                <a:lnTo>
                  <a:pt x="626618" y="309372"/>
                </a:lnTo>
                <a:lnTo>
                  <a:pt x="623443" y="311213"/>
                </a:lnTo>
                <a:lnTo>
                  <a:pt x="622554" y="315087"/>
                </a:lnTo>
                <a:lnTo>
                  <a:pt x="633603" y="319989"/>
                </a:lnTo>
                <a:lnTo>
                  <a:pt x="636778" y="318147"/>
                </a:lnTo>
                <a:lnTo>
                  <a:pt x="637667" y="314274"/>
                </a:lnTo>
                <a:close/>
              </a:path>
              <a:path w="1038859" h="595629" extrusionOk="0">
                <a:moveTo>
                  <a:pt x="659003" y="302082"/>
                </a:moveTo>
                <a:lnTo>
                  <a:pt x="647954" y="297180"/>
                </a:lnTo>
                <a:lnTo>
                  <a:pt x="644779" y="299021"/>
                </a:lnTo>
                <a:lnTo>
                  <a:pt x="643890" y="302895"/>
                </a:lnTo>
                <a:lnTo>
                  <a:pt x="654939" y="307797"/>
                </a:lnTo>
                <a:lnTo>
                  <a:pt x="658114" y="305955"/>
                </a:lnTo>
                <a:lnTo>
                  <a:pt x="659003" y="302082"/>
                </a:lnTo>
                <a:close/>
              </a:path>
              <a:path w="1038859" h="595629" extrusionOk="0">
                <a:moveTo>
                  <a:pt x="680339" y="288366"/>
                </a:moveTo>
                <a:lnTo>
                  <a:pt x="670433" y="283464"/>
                </a:lnTo>
                <a:lnTo>
                  <a:pt x="667639" y="285305"/>
                </a:lnTo>
                <a:lnTo>
                  <a:pt x="666750" y="289179"/>
                </a:lnTo>
                <a:lnTo>
                  <a:pt x="676783" y="294081"/>
                </a:lnTo>
                <a:lnTo>
                  <a:pt x="679577" y="292239"/>
                </a:lnTo>
                <a:lnTo>
                  <a:pt x="680339" y="288366"/>
                </a:lnTo>
                <a:close/>
              </a:path>
              <a:path w="1038859" h="595629" extrusionOk="0">
                <a:moveTo>
                  <a:pt x="701675" y="274193"/>
                </a:moveTo>
                <a:lnTo>
                  <a:pt x="691515" y="269748"/>
                </a:lnTo>
                <a:lnTo>
                  <a:pt x="688721" y="271716"/>
                </a:lnTo>
                <a:lnTo>
                  <a:pt x="688086" y="275628"/>
                </a:lnTo>
                <a:lnTo>
                  <a:pt x="698246" y="280073"/>
                </a:lnTo>
                <a:lnTo>
                  <a:pt x="700913" y="278104"/>
                </a:lnTo>
                <a:lnTo>
                  <a:pt x="701675" y="274193"/>
                </a:lnTo>
                <a:close/>
              </a:path>
              <a:path w="1038859" h="595629" extrusionOk="0">
                <a:moveTo>
                  <a:pt x="723011" y="259588"/>
                </a:moveTo>
                <a:lnTo>
                  <a:pt x="711708" y="254508"/>
                </a:lnTo>
                <a:lnTo>
                  <a:pt x="708660" y="256755"/>
                </a:lnTo>
                <a:lnTo>
                  <a:pt x="707898" y="261226"/>
                </a:lnTo>
                <a:lnTo>
                  <a:pt x="719201" y="266306"/>
                </a:lnTo>
                <a:lnTo>
                  <a:pt x="722249" y="264045"/>
                </a:lnTo>
                <a:lnTo>
                  <a:pt x="723011" y="259588"/>
                </a:lnTo>
                <a:close/>
              </a:path>
              <a:path w="1038859" h="595629" extrusionOk="0">
                <a:moveTo>
                  <a:pt x="744347" y="245237"/>
                </a:moveTo>
                <a:lnTo>
                  <a:pt x="733044" y="240792"/>
                </a:lnTo>
                <a:lnTo>
                  <a:pt x="729996" y="242760"/>
                </a:lnTo>
                <a:lnTo>
                  <a:pt x="729234" y="246672"/>
                </a:lnTo>
                <a:lnTo>
                  <a:pt x="740537" y="251117"/>
                </a:lnTo>
                <a:lnTo>
                  <a:pt x="743585" y="249148"/>
                </a:lnTo>
                <a:lnTo>
                  <a:pt x="744347" y="245237"/>
                </a:lnTo>
                <a:close/>
              </a:path>
              <a:path w="1038859" h="595629" extrusionOk="0">
                <a:moveTo>
                  <a:pt x="765683" y="231521"/>
                </a:moveTo>
                <a:lnTo>
                  <a:pt x="754380" y="227076"/>
                </a:lnTo>
                <a:lnTo>
                  <a:pt x="751332" y="229044"/>
                </a:lnTo>
                <a:lnTo>
                  <a:pt x="750570" y="232956"/>
                </a:lnTo>
                <a:lnTo>
                  <a:pt x="761873" y="237401"/>
                </a:lnTo>
                <a:lnTo>
                  <a:pt x="764921" y="235432"/>
                </a:lnTo>
                <a:lnTo>
                  <a:pt x="765683" y="231521"/>
                </a:lnTo>
                <a:close/>
              </a:path>
              <a:path w="1038859" h="595629" extrusionOk="0">
                <a:moveTo>
                  <a:pt x="785368" y="215988"/>
                </a:moveTo>
                <a:lnTo>
                  <a:pt x="775081" y="211836"/>
                </a:lnTo>
                <a:lnTo>
                  <a:pt x="772541" y="213880"/>
                </a:lnTo>
                <a:lnTo>
                  <a:pt x="771906" y="217805"/>
                </a:lnTo>
                <a:lnTo>
                  <a:pt x="782193" y="221957"/>
                </a:lnTo>
                <a:lnTo>
                  <a:pt x="784860" y="219913"/>
                </a:lnTo>
                <a:lnTo>
                  <a:pt x="785368" y="215988"/>
                </a:lnTo>
                <a:close/>
              </a:path>
              <a:path w="1038859" h="595629" extrusionOk="0">
                <a:moveTo>
                  <a:pt x="806704" y="200748"/>
                </a:moveTo>
                <a:lnTo>
                  <a:pt x="795274" y="196596"/>
                </a:lnTo>
                <a:lnTo>
                  <a:pt x="792353" y="198640"/>
                </a:lnTo>
                <a:lnTo>
                  <a:pt x="791718" y="202565"/>
                </a:lnTo>
                <a:lnTo>
                  <a:pt x="803148" y="206717"/>
                </a:lnTo>
                <a:lnTo>
                  <a:pt x="806069" y="204673"/>
                </a:lnTo>
                <a:lnTo>
                  <a:pt x="806704" y="200748"/>
                </a:lnTo>
                <a:close/>
              </a:path>
              <a:path w="1038859" h="595629" extrusionOk="0">
                <a:moveTo>
                  <a:pt x="826516" y="185547"/>
                </a:moveTo>
                <a:lnTo>
                  <a:pt x="815086" y="181356"/>
                </a:lnTo>
                <a:lnTo>
                  <a:pt x="812165" y="183388"/>
                </a:lnTo>
                <a:lnTo>
                  <a:pt x="811530" y="187325"/>
                </a:lnTo>
                <a:lnTo>
                  <a:pt x="822960" y="191516"/>
                </a:lnTo>
                <a:lnTo>
                  <a:pt x="825881" y="189484"/>
                </a:lnTo>
                <a:lnTo>
                  <a:pt x="826516" y="185547"/>
                </a:lnTo>
                <a:close/>
              </a:path>
              <a:path w="1038859" h="595629" extrusionOk="0">
                <a:moveTo>
                  <a:pt x="846328" y="170307"/>
                </a:moveTo>
                <a:lnTo>
                  <a:pt x="836041" y="166116"/>
                </a:lnTo>
                <a:lnTo>
                  <a:pt x="833501" y="168148"/>
                </a:lnTo>
                <a:lnTo>
                  <a:pt x="832866" y="172085"/>
                </a:lnTo>
                <a:lnTo>
                  <a:pt x="843153" y="176276"/>
                </a:lnTo>
                <a:lnTo>
                  <a:pt x="845820" y="174244"/>
                </a:lnTo>
                <a:lnTo>
                  <a:pt x="846328" y="170307"/>
                </a:lnTo>
                <a:close/>
              </a:path>
              <a:path w="1038859" h="595629" extrusionOk="0">
                <a:moveTo>
                  <a:pt x="866140" y="154686"/>
                </a:moveTo>
                <a:lnTo>
                  <a:pt x="855599" y="150876"/>
                </a:lnTo>
                <a:lnTo>
                  <a:pt x="853059" y="153162"/>
                </a:lnTo>
                <a:lnTo>
                  <a:pt x="852678" y="157353"/>
                </a:lnTo>
                <a:lnTo>
                  <a:pt x="863219" y="161163"/>
                </a:lnTo>
                <a:lnTo>
                  <a:pt x="865759" y="158877"/>
                </a:lnTo>
                <a:lnTo>
                  <a:pt x="866140" y="154686"/>
                </a:lnTo>
                <a:close/>
              </a:path>
              <a:path w="1038859" h="595629" extrusionOk="0">
                <a:moveTo>
                  <a:pt x="885952" y="138811"/>
                </a:moveTo>
                <a:lnTo>
                  <a:pt x="875411" y="135636"/>
                </a:lnTo>
                <a:lnTo>
                  <a:pt x="872871" y="137668"/>
                </a:lnTo>
                <a:lnTo>
                  <a:pt x="872490" y="141224"/>
                </a:lnTo>
                <a:lnTo>
                  <a:pt x="883031" y="144526"/>
                </a:lnTo>
                <a:lnTo>
                  <a:pt x="885571" y="142494"/>
                </a:lnTo>
                <a:lnTo>
                  <a:pt x="885952" y="138811"/>
                </a:lnTo>
                <a:close/>
              </a:path>
              <a:path w="1038859" h="595629" extrusionOk="0">
                <a:moveTo>
                  <a:pt x="905764" y="122682"/>
                </a:moveTo>
                <a:lnTo>
                  <a:pt x="895223" y="118872"/>
                </a:lnTo>
                <a:lnTo>
                  <a:pt x="892683" y="121158"/>
                </a:lnTo>
                <a:lnTo>
                  <a:pt x="892302" y="125349"/>
                </a:lnTo>
                <a:lnTo>
                  <a:pt x="902843" y="129159"/>
                </a:lnTo>
                <a:lnTo>
                  <a:pt x="905383" y="126873"/>
                </a:lnTo>
                <a:lnTo>
                  <a:pt x="905764" y="122682"/>
                </a:lnTo>
                <a:close/>
              </a:path>
              <a:path w="1038859" h="595629" extrusionOk="0">
                <a:moveTo>
                  <a:pt x="925576" y="105918"/>
                </a:moveTo>
                <a:lnTo>
                  <a:pt x="915035" y="102108"/>
                </a:lnTo>
                <a:lnTo>
                  <a:pt x="912495" y="104394"/>
                </a:lnTo>
                <a:lnTo>
                  <a:pt x="912114" y="108585"/>
                </a:lnTo>
                <a:lnTo>
                  <a:pt x="922655" y="112395"/>
                </a:lnTo>
                <a:lnTo>
                  <a:pt x="925195" y="110109"/>
                </a:lnTo>
                <a:lnTo>
                  <a:pt x="925576" y="105918"/>
                </a:lnTo>
                <a:close/>
              </a:path>
              <a:path w="1038859" h="595629" extrusionOk="0">
                <a:moveTo>
                  <a:pt x="945134" y="89789"/>
                </a:moveTo>
                <a:lnTo>
                  <a:pt x="933323" y="86868"/>
                </a:lnTo>
                <a:lnTo>
                  <a:pt x="930656" y="89154"/>
                </a:lnTo>
                <a:lnTo>
                  <a:pt x="930402" y="92964"/>
                </a:lnTo>
                <a:lnTo>
                  <a:pt x="942213" y="95885"/>
                </a:lnTo>
                <a:lnTo>
                  <a:pt x="944880" y="93726"/>
                </a:lnTo>
                <a:lnTo>
                  <a:pt x="945134" y="89789"/>
                </a:lnTo>
                <a:close/>
              </a:path>
              <a:path w="1038859" h="595629" extrusionOk="0">
                <a:moveTo>
                  <a:pt x="963549" y="73025"/>
                </a:moveTo>
                <a:lnTo>
                  <a:pt x="952881" y="70104"/>
                </a:lnTo>
                <a:lnTo>
                  <a:pt x="950468" y="72390"/>
                </a:lnTo>
                <a:lnTo>
                  <a:pt x="950214" y="76200"/>
                </a:lnTo>
                <a:lnTo>
                  <a:pt x="960882" y="79121"/>
                </a:lnTo>
                <a:lnTo>
                  <a:pt x="963295" y="76962"/>
                </a:lnTo>
                <a:lnTo>
                  <a:pt x="963549" y="73025"/>
                </a:lnTo>
                <a:close/>
              </a:path>
              <a:path w="1038859" h="595629" extrusionOk="0">
                <a:moveTo>
                  <a:pt x="983234" y="55245"/>
                </a:moveTo>
                <a:lnTo>
                  <a:pt x="971423" y="51816"/>
                </a:lnTo>
                <a:lnTo>
                  <a:pt x="968756" y="54483"/>
                </a:lnTo>
                <a:lnTo>
                  <a:pt x="968502" y="58928"/>
                </a:lnTo>
                <a:lnTo>
                  <a:pt x="980313" y="62357"/>
                </a:lnTo>
                <a:lnTo>
                  <a:pt x="982980" y="59817"/>
                </a:lnTo>
                <a:lnTo>
                  <a:pt x="983234" y="55245"/>
                </a:lnTo>
                <a:close/>
              </a:path>
              <a:path w="1038859" h="595629" extrusionOk="0">
                <a:moveTo>
                  <a:pt x="1001522" y="37973"/>
                </a:moveTo>
                <a:lnTo>
                  <a:pt x="989711" y="35052"/>
                </a:lnTo>
                <a:lnTo>
                  <a:pt x="987044" y="37338"/>
                </a:lnTo>
                <a:lnTo>
                  <a:pt x="986790" y="41148"/>
                </a:lnTo>
                <a:lnTo>
                  <a:pt x="998601" y="44069"/>
                </a:lnTo>
                <a:lnTo>
                  <a:pt x="1001268" y="41910"/>
                </a:lnTo>
                <a:lnTo>
                  <a:pt x="1001522" y="37973"/>
                </a:lnTo>
                <a:close/>
              </a:path>
              <a:path w="1038859" h="595629" extrusionOk="0">
                <a:moveTo>
                  <a:pt x="1020318" y="20701"/>
                </a:moveTo>
                <a:lnTo>
                  <a:pt x="1009015" y="18288"/>
                </a:lnTo>
                <a:lnTo>
                  <a:pt x="1006602" y="20701"/>
                </a:lnTo>
                <a:lnTo>
                  <a:pt x="1006602" y="24511"/>
                </a:lnTo>
                <a:lnTo>
                  <a:pt x="1017905" y="26924"/>
                </a:lnTo>
                <a:lnTo>
                  <a:pt x="1020318" y="24511"/>
                </a:lnTo>
                <a:lnTo>
                  <a:pt x="1020318" y="20701"/>
                </a:lnTo>
                <a:close/>
              </a:path>
              <a:path w="1038859" h="595629" extrusionOk="0">
                <a:moveTo>
                  <a:pt x="1038606" y="2413"/>
                </a:moveTo>
                <a:lnTo>
                  <a:pt x="1026033" y="0"/>
                </a:lnTo>
                <a:lnTo>
                  <a:pt x="1023366" y="2413"/>
                </a:lnTo>
                <a:lnTo>
                  <a:pt x="1023366" y="6223"/>
                </a:lnTo>
                <a:lnTo>
                  <a:pt x="1035939" y="8636"/>
                </a:lnTo>
                <a:lnTo>
                  <a:pt x="1038606" y="6223"/>
                </a:lnTo>
                <a:lnTo>
                  <a:pt x="1038606" y="241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3" name="Google Shape;143;p15"/>
          <p:cNvSpPr/>
          <p:nvPr/>
        </p:nvSpPr>
        <p:spPr>
          <a:xfrm>
            <a:off x="9916779" y="5489335"/>
            <a:ext cx="363220" cy="316865"/>
          </a:xfrm>
          <a:custGeom>
            <a:avLst/>
            <a:gdLst/>
            <a:ahLst/>
            <a:cxnLst/>
            <a:rect l="l" t="t" r="r" b="b"/>
            <a:pathLst>
              <a:path w="363220" h="316864" extrusionOk="0">
                <a:moveTo>
                  <a:pt x="279526" y="0"/>
                </a:moveTo>
                <a:lnTo>
                  <a:pt x="87122" y="124358"/>
                </a:lnTo>
                <a:lnTo>
                  <a:pt x="45593" y="60197"/>
                </a:lnTo>
                <a:lnTo>
                  <a:pt x="0" y="271576"/>
                </a:lnTo>
                <a:lnTo>
                  <a:pt x="211708" y="316750"/>
                </a:lnTo>
                <a:lnTo>
                  <a:pt x="170179" y="252615"/>
                </a:lnTo>
                <a:lnTo>
                  <a:pt x="362711" y="128269"/>
                </a:lnTo>
                <a:lnTo>
                  <a:pt x="279526" y="0"/>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4" name="Google Shape;144;p15"/>
          <p:cNvSpPr/>
          <p:nvPr/>
        </p:nvSpPr>
        <p:spPr>
          <a:xfrm>
            <a:off x="9941275" y="3616323"/>
            <a:ext cx="1905000" cy="1519555"/>
          </a:xfrm>
          <a:prstGeom prst="roundRect">
            <a:avLst>
              <a:gd name="adj" fmla="val 4978"/>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p>
            <a:pPr marL="91440" fontAlgn="t">
              <a:lnSpc>
                <a:spcPct val="118000"/>
              </a:lnSpc>
            </a:pPr>
            <a:endParaRPr sz="1100" b="1">
              <a:highlight>
                <a:srgbClr val="FFFFFF"/>
              </a:highlight>
              <a:latin typeface="Arial" panose="020B0604020202020204" pitchFamily="34" charset="0"/>
              <a:cs typeface="Arial" panose="020B0604020202020204" pitchFamily="34" charset="0"/>
            </a:endParaRPr>
          </a:p>
        </p:txBody>
      </p:sp>
      <p:sp>
        <p:nvSpPr>
          <p:cNvPr id="146" name="Google Shape;146;p15"/>
          <p:cNvSpPr/>
          <p:nvPr/>
        </p:nvSpPr>
        <p:spPr>
          <a:xfrm>
            <a:off x="9450839" y="2615816"/>
            <a:ext cx="893444" cy="596900"/>
          </a:xfrm>
          <a:custGeom>
            <a:avLst/>
            <a:gdLst/>
            <a:ahLst/>
            <a:cxnLst/>
            <a:rect l="l" t="t" r="r" b="b"/>
            <a:pathLst>
              <a:path w="893445" h="596900" extrusionOk="0">
                <a:moveTo>
                  <a:pt x="10287" y="13335"/>
                </a:moveTo>
                <a:lnTo>
                  <a:pt x="7747" y="1397"/>
                </a:lnTo>
                <a:lnTo>
                  <a:pt x="4191" y="0"/>
                </a:lnTo>
                <a:lnTo>
                  <a:pt x="0" y="1651"/>
                </a:lnTo>
                <a:lnTo>
                  <a:pt x="2413" y="13716"/>
                </a:lnTo>
                <a:lnTo>
                  <a:pt x="6096" y="14986"/>
                </a:lnTo>
                <a:lnTo>
                  <a:pt x="10287" y="13335"/>
                </a:lnTo>
                <a:close/>
              </a:path>
              <a:path w="893445" h="596900" extrusionOk="0">
                <a:moveTo>
                  <a:pt x="33147" y="22479"/>
                </a:moveTo>
                <a:lnTo>
                  <a:pt x="31115" y="10541"/>
                </a:lnTo>
                <a:lnTo>
                  <a:pt x="27940" y="9144"/>
                </a:lnTo>
                <a:lnTo>
                  <a:pt x="24384" y="10795"/>
                </a:lnTo>
                <a:lnTo>
                  <a:pt x="26543" y="22860"/>
                </a:lnTo>
                <a:lnTo>
                  <a:pt x="29591" y="24130"/>
                </a:lnTo>
                <a:lnTo>
                  <a:pt x="33147" y="22479"/>
                </a:lnTo>
                <a:close/>
              </a:path>
              <a:path w="893445" h="596900" extrusionOk="0">
                <a:moveTo>
                  <a:pt x="57531" y="31623"/>
                </a:moveTo>
                <a:lnTo>
                  <a:pt x="54991" y="19685"/>
                </a:lnTo>
                <a:lnTo>
                  <a:pt x="51435" y="18288"/>
                </a:lnTo>
                <a:lnTo>
                  <a:pt x="47244" y="19939"/>
                </a:lnTo>
                <a:lnTo>
                  <a:pt x="49657" y="32004"/>
                </a:lnTo>
                <a:lnTo>
                  <a:pt x="53340" y="33274"/>
                </a:lnTo>
                <a:lnTo>
                  <a:pt x="57531" y="31623"/>
                </a:lnTo>
                <a:close/>
              </a:path>
              <a:path w="893445" h="596900" extrusionOk="0">
                <a:moveTo>
                  <a:pt x="80391" y="41021"/>
                </a:moveTo>
                <a:lnTo>
                  <a:pt x="78359" y="30226"/>
                </a:lnTo>
                <a:lnTo>
                  <a:pt x="75184" y="28956"/>
                </a:lnTo>
                <a:lnTo>
                  <a:pt x="71628" y="30480"/>
                </a:lnTo>
                <a:lnTo>
                  <a:pt x="73787" y="41275"/>
                </a:lnTo>
                <a:lnTo>
                  <a:pt x="76835" y="42545"/>
                </a:lnTo>
                <a:lnTo>
                  <a:pt x="80391" y="41021"/>
                </a:lnTo>
                <a:close/>
              </a:path>
              <a:path w="893445" h="596900" extrusionOk="0">
                <a:moveTo>
                  <a:pt x="104775" y="50165"/>
                </a:moveTo>
                <a:lnTo>
                  <a:pt x="102235" y="39370"/>
                </a:lnTo>
                <a:lnTo>
                  <a:pt x="98679" y="38100"/>
                </a:lnTo>
                <a:lnTo>
                  <a:pt x="94488" y="39624"/>
                </a:lnTo>
                <a:lnTo>
                  <a:pt x="96901" y="50419"/>
                </a:lnTo>
                <a:lnTo>
                  <a:pt x="100584" y="51689"/>
                </a:lnTo>
                <a:lnTo>
                  <a:pt x="104775" y="50165"/>
                </a:lnTo>
                <a:close/>
              </a:path>
              <a:path w="893445" h="596900" extrusionOk="0">
                <a:moveTo>
                  <a:pt x="127762" y="61087"/>
                </a:moveTo>
                <a:lnTo>
                  <a:pt x="125984" y="50165"/>
                </a:lnTo>
                <a:lnTo>
                  <a:pt x="122682" y="48768"/>
                </a:lnTo>
                <a:lnTo>
                  <a:pt x="118872" y="50038"/>
                </a:lnTo>
                <a:lnTo>
                  <a:pt x="120650" y="60960"/>
                </a:lnTo>
                <a:lnTo>
                  <a:pt x="123952" y="62357"/>
                </a:lnTo>
                <a:lnTo>
                  <a:pt x="127762" y="61087"/>
                </a:lnTo>
                <a:close/>
              </a:path>
              <a:path w="893445" h="596900" extrusionOk="0">
                <a:moveTo>
                  <a:pt x="150622" y="71755"/>
                </a:moveTo>
                <a:lnTo>
                  <a:pt x="148844" y="60833"/>
                </a:lnTo>
                <a:lnTo>
                  <a:pt x="145542" y="59436"/>
                </a:lnTo>
                <a:lnTo>
                  <a:pt x="141732" y="60706"/>
                </a:lnTo>
                <a:lnTo>
                  <a:pt x="143510" y="71628"/>
                </a:lnTo>
                <a:lnTo>
                  <a:pt x="146812" y="73025"/>
                </a:lnTo>
                <a:lnTo>
                  <a:pt x="150622" y="71755"/>
                </a:lnTo>
                <a:close/>
              </a:path>
              <a:path w="893445" h="596900" extrusionOk="0">
                <a:moveTo>
                  <a:pt x="173482" y="82169"/>
                </a:moveTo>
                <a:lnTo>
                  <a:pt x="171704" y="70104"/>
                </a:lnTo>
                <a:lnTo>
                  <a:pt x="168402" y="68580"/>
                </a:lnTo>
                <a:lnTo>
                  <a:pt x="164592" y="70104"/>
                </a:lnTo>
                <a:lnTo>
                  <a:pt x="166370" y="82169"/>
                </a:lnTo>
                <a:lnTo>
                  <a:pt x="169672" y="83693"/>
                </a:lnTo>
                <a:lnTo>
                  <a:pt x="173482" y="82169"/>
                </a:lnTo>
                <a:close/>
              </a:path>
              <a:path w="893445" h="596900" extrusionOk="0">
                <a:moveTo>
                  <a:pt x="196342" y="92837"/>
                </a:moveTo>
                <a:lnTo>
                  <a:pt x="194564" y="80772"/>
                </a:lnTo>
                <a:lnTo>
                  <a:pt x="191262" y="79248"/>
                </a:lnTo>
                <a:lnTo>
                  <a:pt x="187452" y="80772"/>
                </a:lnTo>
                <a:lnTo>
                  <a:pt x="189230" y="92837"/>
                </a:lnTo>
                <a:lnTo>
                  <a:pt x="192532" y="94361"/>
                </a:lnTo>
                <a:lnTo>
                  <a:pt x="196342" y="92837"/>
                </a:lnTo>
                <a:close/>
              </a:path>
              <a:path w="893445" h="596900" extrusionOk="0">
                <a:moveTo>
                  <a:pt x="219329" y="103759"/>
                </a:moveTo>
                <a:lnTo>
                  <a:pt x="218059" y="91567"/>
                </a:lnTo>
                <a:lnTo>
                  <a:pt x="214503" y="89916"/>
                </a:lnTo>
                <a:lnTo>
                  <a:pt x="210312" y="91186"/>
                </a:lnTo>
                <a:lnTo>
                  <a:pt x="211582" y="103378"/>
                </a:lnTo>
                <a:lnTo>
                  <a:pt x="215138" y="105029"/>
                </a:lnTo>
                <a:lnTo>
                  <a:pt x="219329" y="103759"/>
                </a:lnTo>
                <a:close/>
              </a:path>
              <a:path w="893445" h="596900" extrusionOk="0">
                <a:moveTo>
                  <a:pt x="242189" y="115951"/>
                </a:moveTo>
                <a:lnTo>
                  <a:pt x="240919" y="103759"/>
                </a:lnTo>
                <a:lnTo>
                  <a:pt x="237363" y="102108"/>
                </a:lnTo>
                <a:lnTo>
                  <a:pt x="233172" y="103378"/>
                </a:lnTo>
                <a:lnTo>
                  <a:pt x="234442" y="115570"/>
                </a:lnTo>
                <a:lnTo>
                  <a:pt x="237998" y="117221"/>
                </a:lnTo>
                <a:lnTo>
                  <a:pt x="242189" y="115951"/>
                </a:lnTo>
                <a:close/>
              </a:path>
              <a:path w="893445" h="596900" extrusionOk="0">
                <a:moveTo>
                  <a:pt x="265049" y="126619"/>
                </a:moveTo>
                <a:lnTo>
                  <a:pt x="263779" y="114427"/>
                </a:lnTo>
                <a:lnTo>
                  <a:pt x="260223" y="112776"/>
                </a:lnTo>
                <a:lnTo>
                  <a:pt x="256032" y="114046"/>
                </a:lnTo>
                <a:lnTo>
                  <a:pt x="257302" y="126238"/>
                </a:lnTo>
                <a:lnTo>
                  <a:pt x="260858" y="127889"/>
                </a:lnTo>
                <a:lnTo>
                  <a:pt x="265049" y="126619"/>
                </a:lnTo>
                <a:close/>
              </a:path>
              <a:path w="893445" h="596900" extrusionOk="0">
                <a:moveTo>
                  <a:pt x="287909" y="138811"/>
                </a:moveTo>
                <a:lnTo>
                  <a:pt x="286639" y="126619"/>
                </a:lnTo>
                <a:lnTo>
                  <a:pt x="283083" y="124968"/>
                </a:lnTo>
                <a:lnTo>
                  <a:pt x="278892" y="126238"/>
                </a:lnTo>
                <a:lnTo>
                  <a:pt x="280162" y="138430"/>
                </a:lnTo>
                <a:lnTo>
                  <a:pt x="283718" y="140081"/>
                </a:lnTo>
                <a:lnTo>
                  <a:pt x="287909" y="138811"/>
                </a:lnTo>
                <a:close/>
              </a:path>
              <a:path w="893445" h="596900" extrusionOk="0">
                <a:moveTo>
                  <a:pt x="310261" y="149733"/>
                </a:moveTo>
                <a:lnTo>
                  <a:pt x="309372" y="138811"/>
                </a:lnTo>
                <a:lnTo>
                  <a:pt x="306070" y="137160"/>
                </a:lnTo>
                <a:lnTo>
                  <a:pt x="301752" y="138176"/>
                </a:lnTo>
                <a:lnTo>
                  <a:pt x="302514" y="149225"/>
                </a:lnTo>
                <a:lnTo>
                  <a:pt x="305943" y="150749"/>
                </a:lnTo>
                <a:lnTo>
                  <a:pt x="310261" y="149733"/>
                </a:lnTo>
                <a:close/>
              </a:path>
              <a:path w="893445" h="596900" extrusionOk="0">
                <a:moveTo>
                  <a:pt x="331724" y="161925"/>
                </a:moveTo>
                <a:lnTo>
                  <a:pt x="330962" y="151003"/>
                </a:lnTo>
                <a:lnTo>
                  <a:pt x="328168" y="149352"/>
                </a:lnTo>
                <a:lnTo>
                  <a:pt x="324612" y="150368"/>
                </a:lnTo>
                <a:lnTo>
                  <a:pt x="325247" y="161417"/>
                </a:lnTo>
                <a:lnTo>
                  <a:pt x="328041" y="162941"/>
                </a:lnTo>
                <a:lnTo>
                  <a:pt x="331724" y="161925"/>
                </a:lnTo>
                <a:close/>
              </a:path>
              <a:path w="893445" h="596900" extrusionOk="0">
                <a:moveTo>
                  <a:pt x="354457" y="175514"/>
                </a:moveTo>
                <a:lnTo>
                  <a:pt x="353568" y="163322"/>
                </a:lnTo>
                <a:lnTo>
                  <a:pt x="350266" y="161544"/>
                </a:lnTo>
                <a:lnTo>
                  <a:pt x="345948" y="162687"/>
                </a:lnTo>
                <a:lnTo>
                  <a:pt x="346710" y="174879"/>
                </a:lnTo>
                <a:lnTo>
                  <a:pt x="350139" y="176657"/>
                </a:lnTo>
                <a:lnTo>
                  <a:pt x="354457" y="175514"/>
                </a:lnTo>
                <a:close/>
              </a:path>
              <a:path w="893445" h="596900" extrusionOk="0">
                <a:moveTo>
                  <a:pt x="375920" y="187706"/>
                </a:moveTo>
                <a:lnTo>
                  <a:pt x="375158" y="175514"/>
                </a:lnTo>
                <a:lnTo>
                  <a:pt x="372364" y="173736"/>
                </a:lnTo>
                <a:lnTo>
                  <a:pt x="368808" y="174879"/>
                </a:lnTo>
                <a:lnTo>
                  <a:pt x="369443" y="187071"/>
                </a:lnTo>
                <a:lnTo>
                  <a:pt x="372237" y="188849"/>
                </a:lnTo>
                <a:lnTo>
                  <a:pt x="375920" y="187706"/>
                </a:lnTo>
                <a:close/>
              </a:path>
              <a:path w="893445" h="596900" extrusionOk="0">
                <a:moveTo>
                  <a:pt x="397256" y="200152"/>
                </a:moveTo>
                <a:lnTo>
                  <a:pt x="397002" y="187833"/>
                </a:lnTo>
                <a:lnTo>
                  <a:pt x="394081" y="185928"/>
                </a:lnTo>
                <a:lnTo>
                  <a:pt x="390144" y="186944"/>
                </a:lnTo>
                <a:lnTo>
                  <a:pt x="390398" y="199136"/>
                </a:lnTo>
                <a:lnTo>
                  <a:pt x="393319" y="201041"/>
                </a:lnTo>
                <a:lnTo>
                  <a:pt x="397256" y="200152"/>
                </a:lnTo>
                <a:close/>
              </a:path>
              <a:path w="893445" h="596900" extrusionOk="0">
                <a:moveTo>
                  <a:pt x="420116" y="213868"/>
                </a:moveTo>
                <a:lnTo>
                  <a:pt x="419862" y="201549"/>
                </a:lnTo>
                <a:lnTo>
                  <a:pt x="416941" y="199644"/>
                </a:lnTo>
                <a:lnTo>
                  <a:pt x="413004" y="200660"/>
                </a:lnTo>
                <a:lnTo>
                  <a:pt x="413258" y="212852"/>
                </a:lnTo>
                <a:lnTo>
                  <a:pt x="416179" y="214757"/>
                </a:lnTo>
                <a:lnTo>
                  <a:pt x="420116" y="213868"/>
                </a:lnTo>
                <a:close/>
              </a:path>
              <a:path w="893445" h="596900" extrusionOk="0">
                <a:moveTo>
                  <a:pt x="441452" y="226060"/>
                </a:moveTo>
                <a:lnTo>
                  <a:pt x="441198" y="215138"/>
                </a:lnTo>
                <a:lnTo>
                  <a:pt x="438277" y="213360"/>
                </a:lnTo>
                <a:lnTo>
                  <a:pt x="434340" y="214249"/>
                </a:lnTo>
                <a:lnTo>
                  <a:pt x="434594" y="225298"/>
                </a:lnTo>
                <a:lnTo>
                  <a:pt x="437515" y="226949"/>
                </a:lnTo>
                <a:lnTo>
                  <a:pt x="441452" y="226060"/>
                </a:lnTo>
                <a:close/>
              </a:path>
              <a:path w="893445" h="596900" extrusionOk="0">
                <a:moveTo>
                  <a:pt x="462788" y="239776"/>
                </a:moveTo>
                <a:lnTo>
                  <a:pt x="462534" y="228854"/>
                </a:lnTo>
                <a:lnTo>
                  <a:pt x="459613" y="227076"/>
                </a:lnTo>
                <a:lnTo>
                  <a:pt x="455676" y="227965"/>
                </a:lnTo>
                <a:lnTo>
                  <a:pt x="455930" y="239014"/>
                </a:lnTo>
                <a:lnTo>
                  <a:pt x="458851" y="240665"/>
                </a:lnTo>
                <a:lnTo>
                  <a:pt x="462788" y="239776"/>
                </a:lnTo>
                <a:close/>
              </a:path>
              <a:path w="893445" h="596900" extrusionOk="0">
                <a:moveTo>
                  <a:pt x="484124" y="241300"/>
                </a:moveTo>
                <a:lnTo>
                  <a:pt x="481203" y="239268"/>
                </a:lnTo>
                <a:lnTo>
                  <a:pt x="477266" y="240030"/>
                </a:lnTo>
                <a:lnTo>
                  <a:pt x="477012" y="252349"/>
                </a:lnTo>
                <a:lnTo>
                  <a:pt x="479933" y="254381"/>
                </a:lnTo>
                <a:lnTo>
                  <a:pt x="483870" y="253619"/>
                </a:lnTo>
                <a:lnTo>
                  <a:pt x="484124" y="241300"/>
                </a:lnTo>
                <a:close/>
              </a:path>
              <a:path w="893445" h="596900" extrusionOk="0">
                <a:moveTo>
                  <a:pt x="505460" y="256413"/>
                </a:moveTo>
                <a:lnTo>
                  <a:pt x="502539" y="254508"/>
                </a:lnTo>
                <a:lnTo>
                  <a:pt x="498602" y="255270"/>
                </a:lnTo>
                <a:lnTo>
                  <a:pt x="498348" y="266192"/>
                </a:lnTo>
                <a:lnTo>
                  <a:pt x="501269" y="268097"/>
                </a:lnTo>
                <a:lnTo>
                  <a:pt x="505206" y="267335"/>
                </a:lnTo>
                <a:lnTo>
                  <a:pt x="505460" y="256413"/>
                </a:lnTo>
                <a:close/>
              </a:path>
              <a:path w="893445" h="596900" extrusionOk="0">
                <a:moveTo>
                  <a:pt x="526796" y="270256"/>
                </a:moveTo>
                <a:lnTo>
                  <a:pt x="523875" y="268224"/>
                </a:lnTo>
                <a:lnTo>
                  <a:pt x="519938" y="268986"/>
                </a:lnTo>
                <a:lnTo>
                  <a:pt x="519684" y="281305"/>
                </a:lnTo>
                <a:lnTo>
                  <a:pt x="522605" y="283337"/>
                </a:lnTo>
                <a:lnTo>
                  <a:pt x="526542" y="282575"/>
                </a:lnTo>
                <a:lnTo>
                  <a:pt x="526796" y="270256"/>
                </a:lnTo>
                <a:close/>
              </a:path>
              <a:path w="893445" h="596900" extrusionOk="0">
                <a:moveTo>
                  <a:pt x="548132" y="285369"/>
                </a:moveTo>
                <a:lnTo>
                  <a:pt x="545211" y="283464"/>
                </a:lnTo>
                <a:lnTo>
                  <a:pt x="541274" y="284226"/>
                </a:lnTo>
                <a:lnTo>
                  <a:pt x="541020" y="295148"/>
                </a:lnTo>
                <a:lnTo>
                  <a:pt x="543941" y="297053"/>
                </a:lnTo>
                <a:lnTo>
                  <a:pt x="547878" y="296291"/>
                </a:lnTo>
                <a:lnTo>
                  <a:pt x="548132" y="285369"/>
                </a:lnTo>
                <a:close/>
              </a:path>
              <a:path w="893445" h="596900" extrusionOk="0">
                <a:moveTo>
                  <a:pt x="568325" y="299339"/>
                </a:moveTo>
                <a:lnTo>
                  <a:pt x="565531" y="297180"/>
                </a:lnTo>
                <a:lnTo>
                  <a:pt x="561594" y="297815"/>
                </a:lnTo>
                <a:lnTo>
                  <a:pt x="560832" y="310007"/>
                </a:lnTo>
                <a:lnTo>
                  <a:pt x="563626" y="312166"/>
                </a:lnTo>
                <a:lnTo>
                  <a:pt x="567563" y="311531"/>
                </a:lnTo>
                <a:lnTo>
                  <a:pt x="568325" y="299339"/>
                </a:lnTo>
                <a:close/>
              </a:path>
              <a:path w="893445" h="596900" extrusionOk="0">
                <a:moveTo>
                  <a:pt x="589661" y="314579"/>
                </a:moveTo>
                <a:lnTo>
                  <a:pt x="586867" y="312420"/>
                </a:lnTo>
                <a:lnTo>
                  <a:pt x="582930" y="313055"/>
                </a:lnTo>
                <a:lnTo>
                  <a:pt x="582168" y="325247"/>
                </a:lnTo>
                <a:lnTo>
                  <a:pt x="584962" y="327406"/>
                </a:lnTo>
                <a:lnTo>
                  <a:pt x="589026" y="326771"/>
                </a:lnTo>
                <a:lnTo>
                  <a:pt x="589661" y="314579"/>
                </a:lnTo>
                <a:close/>
              </a:path>
              <a:path w="893445" h="596900" extrusionOk="0">
                <a:moveTo>
                  <a:pt x="609473" y="329819"/>
                </a:moveTo>
                <a:lnTo>
                  <a:pt x="606679" y="327660"/>
                </a:lnTo>
                <a:lnTo>
                  <a:pt x="602742" y="328295"/>
                </a:lnTo>
                <a:lnTo>
                  <a:pt x="601980" y="340487"/>
                </a:lnTo>
                <a:lnTo>
                  <a:pt x="604774" y="342646"/>
                </a:lnTo>
                <a:lnTo>
                  <a:pt x="608838" y="342011"/>
                </a:lnTo>
                <a:lnTo>
                  <a:pt x="609473" y="329819"/>
                </a:lnTo>
                <a:close/>
              </a:path>
              <a:path w="893445" h="596900" extrusionOk="0">
                <a:moveTo>
                  <a:pt x="629412" y="345059"/>
                </a:moveTo>
                <a:lnTo>
                  <a:pt x="626491" y="342900"/>
                </a:lnTo>
                <a:lnTo>
                  <a:pt x="622554" y="343535"/>
                </a:lnTo>
                <a:lnTo>
                  <a:pt x="621792" y="355727"/>
                </a:lnTo>
                <a:lnTo>
                  <a:pt x="624586" y="357886"/>
                </a:lnTo>
                <a:lnTo>
                  <a:pt x="628523" y="357251"/>
                </a:lnTo>
                <a:lnTo>
                  <a:pt x="629412" y="345059"/>
                </a:lnTo>
                <a:close/>
              </a:path>
              <a:path w="893445" h="596900" extrusionOk="0">
                <a:moveTo>
                  <a:pt x="650621" y="360426"/>
                </a:moveTo>
                <a:lnTo>
                  <a:pt x="647573" y="358140"/>
                </a:lnTo>
                <a:lnTo>
                  <a:pt x="643128" y="358521"/>
                </a:lnTo>
                <a:lnTo>
                  <a:pt x="641604" y="370713"/>
                </a:lnTo>
                <a:lnTo>
                  <a:pt x="644652" y="372999"/>
                </a:lnTo>
                <a:lnTo>
                  <a:pt x="648970" y="372618"/>
                </a:lnTo>
                <a:lnTo>
                  <a:pt x="650621" y="360426"/>
                </a:lnTo>
                <a:close/>
              </a:path>
              <a:path w="893445" h="596900" extrusionOk="0">
                <a:moveTo>
                  <a:pt x="670433" y="377063"/>
                </a:moveTo>
                <a:lnTo>
                  <a:pt x="667385" y="374904"/>
                </a:lnTo>
                <a:lnTo>
                  <a:pt x="662940" y="375285"/>
                </a:lnTo>
                <a:lnTo>
                  <a:pt x="661416" y="386207"/>
                </a:lnTo>
                <a:lnTo>
                  <a:pt x="664464" y="388239"/>
                </a:lnTo>
                <a:lnTo>
                  <a:pt x="668782" y="387985"/>
                </a:lnTo>
                <a:lnTo>
                  <a:pt x="670433" y="377063"/>
                </a:lnTo>
                <a:close/>
              </a:path>
              <a:path w="893445" h="596900" extrusionOk="0">
                <a:moveTo>
                  <a:pt x="690245" y="392430"/>
                </a:moveTo>
                <a:lnTo>
                  <a:pt x="687197" y="390144"/>
                </a:lnTo>
                <a:lnTo>
                  <a:pt x="682752" y="390525"/>
                </a:lnTo>
                <a:lnTo>
                  <a:pt x="681228" y="402717"/>
                </a:lnTo>
                <a:lnTo>
                  <a:pt x="684276" y="405003"/>
                </a:lnTo>
                <a:lnTo>
                  <a:pt x="688594" y="404622"/>
                </a:lnTo>
                <a:lnTo>
                  <a:pt x="690245" y="392430"/>
                </a:lnTo>
                <a:close/>
              </a:path>
              <a:path w="893445" h="596900" extrusionOk="0">
                <a:moveTo>
                  <a:pt x="708533" y="409067"/>
                </a:moveTo>
                <a:lnTo>
                  <a:pt x="705993" y="406908"/>
                </a:lnTo>
                <a:lnTo>
                  <a:pt x="702310" y="407289"/>
                </a:lnTo>
                <a:lnTo>
                  <a:pt x="701040" y="418211"/>
                </a:lnTo>
                <a:lnTo>
                  <a:pt x="703580" y="420243"/>
                </a:lnTo>
                <a:lnTo>
                  <a:pt x="707263" y="419989"/>
                </a:lnTo>
                <a:lnTo>
                  <a:pt x="708533" y="409067"/>
                </a:lnTo>
                <a:close/>
              </a:path>
              <a:path w="893445" h="596900" extrusionOk="0">
                <a:moveTo>
                  <a:pt x="729488" y="424561"/>
                </a:moveTo>
                <a:lnTo>
                  <a:pt x="726821" y="422148"/>
                </a:lnTo>
                <a:lnTo>
                  <a:pt x="722757" y="422402"/>
                </a:lnTo>
                <a:lnTo>
                  <a:pt x="720852" y="434467"/>
                </a:lnTo>
                <a:lnTo>
                  <a:pt x="723519" y="436880"/>
                </a:lnTo>
                <a:lnTo>
                  <a:pt x="727710" y="436626"/>
                </a:lnTo>
                <a:lnTo>
                  <a:pt x="729488" y="424561"/>
                </a:lnTo>
                <a:close/>
              </a:path>
              <a:path w="893445" h="596900" extrusionOk="0">
                <a:moveTo>
                  <a:pt x="747903" y="442595"/>
                </a:moveTo>
                <a:lnTo>
                  <a:pt x="745109" y="440436"/>
                </a:lnTo>
                <a:lnTo>
                  <a:pt x="741045" y="440690"/>
                </a:lnTo>
                <a:lnTo>
                  <a:pt x="739140" y="451485"/>
                </a:lnTo>
                <a:lnTo>
                  <a:pt x="741807" y="453771"/>
                </a:lnTo>
                <a:lnTo>
                  <a:pt x="745998" y="453517"/>
                </a:lnTo>
                <a:lnTo>
                  <a:pt x="747903" y="442595"/>
                </a:lnTo>
                <a:close/>
              </a:path>
              <a:path w="893445" h="596900" extrusionOk="0">
                <a:moveTo>
                  <a:pt x="766191" y="459359"/>
                </a:moveTo>
                <a:lnTo>
                  <a:pt x="763397" y="457200"/>
                </a:lnTo>
                <a:lnTo>
                  <a:pt x="759333" y="457454"/>
                </a:lnTo>
                <a:lnTo>
                  <a:pt x="757428" y="468249"/>
                </a:lnTo>
                <a:lnTo>
                  <a:pt x="760095" y="470535"/>
                </a:lnTo>
                <a:lnTo>
                  <a:pt x="764286" y="470281"/>
                </a:lnTo>
                <a:lnTo>
                  <a:pt x="766191" y="459359"/>
                </a:lnTo>
                <a:close/>
              </a:path>
              <a:path w="893445" h="596900" extrusionOk="0">
                <a:moveTo>
                  <a:pt x="785876" y="476377"/>
                </a:moveTo>
                <a:lnTo>
                  <a:pt x="783209" y="473964"/>
                </a:lnTo>
                <a:lnTo>
                  <a:pt x="779145" y="474218"/>
                </a:lnTo>
                <a:lnTo>
                  <a:pt x="777240" y="486283"/>
                </a:lnTo>
                <a:lnTo>
                  <a:pt x="779907" y="488696"/>
                </a:lnTo>
                <a:lnTo>
                  <a:pt x="784098" y="488442"/>
                </a:lnTo>
                <a:lnTo>
                  <a:pt x="785876" y="476377"/>
                </a:lnTo>
                <a:close/>
              </a:path>
              <a:path w="893445" h="596900" extrusionOk="0">
                <a:moveTo>
                  <a:pt x="804164" y="493395"/>
                </a:moveTo>
                <a:lnTo>
                  <a:pt x="801751" y="490728"/>
                </a:lnTo>
                <a:lnTo>
                  <a:pt x="797941" y="490728"/>
                </a:lnTo>
                <a:lnTo>
                  <a:pt x="795528" y="503301"/>
                </a:lnTo>
                <a:lnTo>
                  <a:pt x="797941" y="505968"/>
                </a:lnTo>
                <a:lnTo>
                  <a:pt x="801751" y="505968"/>
                </a:lnTo>
                <a:lnTo>
                  <a:pt x="804164" y="493395"/>
                </a:lnTo>
                <a:close/>
              </a:path>
              <a:path w="893445" h="596900" extrusionOk="0">
                <a:moveTo>
                  <a:pt x="822452" y="511429"/>
                </a:moveTo>
                <a:lnTo>
                  <a:pt x="820039" y="509016"/>
                </a:lnTo>
                <a:lnTo>
                  <a:pt x="816229" y="509016"/>
                </a:lnTo>
                <a:lnTo>
                  <a:pt x="813816" y="520319"/>
                </a:lnTo>
                <a:lnTo>
                  <a:pt x="816229" y="522732"/>
                </a:lnTo>
                <a:lnTo>
                  <a:pt x="820039" y="522732"/>
                </a:lnTo>
                <a:lnTo>
                  <a:pt x="822452" y="511429"/>
                </a:lnTo>
                <a:close/>
              </a:path>
              <a:path w="893445" h="596900" extrusionOk="0">
                <a:moveTo>
                  <a:pt x="840740" y="529717"/>
                </a:moveTo>
                <a:lnTo>
                  <a:pt x="838327" y="527304"/>
                </a:lnTo>
                <a:lnTo>
                  <a:pt x="834517" y="527304"/>
                </a:lnTo>
                <a:lnTo>
                  <a:pt x="832104" y="538607"/>
                </a:lnTo>
                <a:lnTo>
                  <a:pt x="834517" y="541020"/>
                </a:lnTo>
                <a:lnTo>
                  <a:pt x="838327" y="541020"/>
                </a:lnTo>
                <a:lnTo>
                  <a:pt x="840740" y="529717"/>
                </a:lnTo>
                <a:close/>
              </a:path>
              <a:path w="893445" h="596900" extrusionOk="0">
                <a:moveTo>
                  <a:pt x="858901" y="548005"/>
                </a:moveTo>
                <a:lnTo>
                  <a:pt x="856107" y="545592"/>
                </a:lnTo>
                <a:lnTo>
                  <a:pt x="851662" y="545592"/>
                </a:lnTo>
                <a:lnTo>
                  <a:pt x="848868" y="556895"/>
                </a:lnTo>
                <a:lnTo>
                  <a:pt x="851662" y="559308"/>
                </a:lnTo>
                <a:lnTo>
                  <a:pt x="856107" y="559308"/>
                </a:lnTo>
                <a:lnTo>
                  <a:pt x="858901" y="548005"/>
                </a:lnTo>
                <a:close/>
              </a:path>
              <a:path w="893445" h="596900" extrusionOk="0">
                <a:moveTo>
                  <a:pt x="876173" y="566547"/>
                </a:moveTo>
                <a:lnTo>
                  <a:pt x="874014" y="564134"/>
                </a:lnTo>
                <a:lnTo>
                  <a:pt x="870077" y="563880"/>
                </a:lnTo>
                <a:lnTo>
                  <a:pt x="867156" y="574548"/>
                </a:lnTo>
                <a:lnTo>
                  <a:pt x="869442" y="576961"/>
                </a:lnTo>
                <a:lnTo>
                  <a:pt x="873252" y="577215"/>
                </a:lnTo>
                <a:lnTo>
                  <a:pt x="876173" y="566547"/>
                </a:lnTo>
                <a:close/>
              </a:path>
              <a:path w="893445" h="596900" extrusionOk="0">
                <a:moveTo>
                  <a:pt x="892937" y="585089"/>
                </a:moveTo>
                <a:lnTo>
                  <a:pt x="890778" y="582422"/>
                </a:lnTo>
                <a:lnTo>
                  <a:pt x="886841" y="582168"/>
                </a:lnTo>
                <a:lnTo>
                  <a:pt x="883920" y="593979"/>
                </a:lnTo>
                <a:lnTo>
                  <a:pt x="886206" y="596646"/>
                </a:lnTo>
                <a:lnTo>
                  <a:pt x="890016" y="596900"/>
                </a:lnTo>
                <a:lnTo>
                  <a:pt x="892937" y="58508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 name="Google Shape;147;p15"/>
          <p:cNvSpPr/>
          <p:nvPr/>
        </p:nvSpPr>
        <p:spPr>
          <a:xfrm>
            <a:off x="9877559" y="2747447"/>
            <a:ext cx="344170" cy="321945"/>
          </a:xfrm>
          <a:custGeom>
            <a:avLst/>
            <a:gdLst/>
            <a:ahLst/>
            <a:cxnLst/>
            <a:rect l="l" t="t" r="r" b="b"/>
            <a:pathLst>
              <a:path w="344170" h="321944" extrusionOk="0">
                <a:moveTo>
                  <a:pt x="344043" y="298704"/>
                </a:moveTo>
                <a:lnTo>
                  <a:pt x="327279" y="143383"/>
                </a:lnTo>
                <a:lnTo>
                  <a:pt x="320929" y="84074"/>
                </a:lnTo>
                <a:lnTo>
                  <a:pt x="273177" y="143383"/>
                </a:lnTo>
                <a:lnTo>
                  <a:pt x="95504" y="0"/>
                </a:lnTo>
                <a:lnTo>
                  <a:pt x="0" y="118745"/>
                </a:lnTo>
                <a:lnTo>
                  <a:pt x="177673" y="262128"/>
                </a:lnTo>
                <a:lnTo>
                  <a:pt x="129794" y="321564"/>
                </a:lnTo>
                <a:lnTo>
                  <a:pt x="344043" y="298704"/>
                </a:lnTo>
                <a:close/>
              </a:path>
            </a:pathLst>
          </a:custGeom>
          <a:solidFill>
            <a:srgbClr val="0070C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 name="Google Shape;148;p15"/>
          <p:cNvSpPr txBox="1"/>
          <p:nvPr/>
        </p:nvSpPr>
        <p:spPr>
          <a:xfrm>
            <a:off x="10020141" y="3651375"/>
            <a:ext cx="1548130" cy="1478280"/>
          </a:xfrm>
          <a:prstGeom prst="rect">
            <a:avLst/>
          </a:prstGeom>
          <a:noFill/>
          <a:ln>
            <a:noFill/>
          </a:ln>
        </p:spPr>
        <p:txBody>
          <a:bodyPr spcFirstLastPara="1" wrap="square" lIns="0" tIns="12700" rIns="0" bIns="0" anchor="t" anchorCtr="0">
            <a:normAutofit fontScale="92500" lnSpcReduction="10000"/>
          </a:bodyPr>
          <a:lstStyle/>
          <a:p>
            <a:pPr marL="12700" marR="0" lvl="0" indent="0" algn="l" rtl="0">
              <a:lnSpc>
                <a:spcPct val="118333"/>
              </a:lnSpc>
              <a:spcBef>
                <a:spcPts val="0"/>
              </a:spcBef>
              <a:spcAft>
                <a:spcPts val="0"/>
              </a:spcAft>
              <a:buNone/>
            </a:pPr>
            <a:r>
              <a:rPr lang="en-US" sz="1200" b="1" dirty="0">
                <a:latin typeface="Arial"/>
                <a:ea typeface="Arial"/>
                <a:cs typeface="Arial"/>
                <a:sym typeface="Arial"/>
              </a:rPr>
              <a:t>Data Preparation &amp;</a:t>
            </a:r>
            <a:endParaRPr sz="1200" dirty="0">
              <a:latin typeface="Arial"/>
              <a:ea typeface="Arial"/>
              <a:cs typeface="Arial"/>
              <a:sym typeface="Arial"/>
            </a:endParaRPr>
          </a:p>
          <a:p>
            <a:pPr marL="12700" marR="0" lvl="0" indent="0" algn="l" rtl="0">
              <a:lnSpc>
                <a:spcPct val="116666"/>
              </a:lnSpc>
              <a:spcBef>
                <a:spcPts val="0"/>
              </a:spcBef>
              <a:spcAft>
                <a:spcPts val="0"/>
              </a:spcAft>
              <a:buNone/>
            </a:pPr>
            <a:r>
              <a:rPr lang="en-US" sz="1200" b="1" dirty="0">
                <a:latin typeface="Arial"/>
                <a:ea typeface="Arial"/>
                <a:cs typeface="Arial"/>
                <a:sym typeface="Arial"/>
              </a:rPr>
              <a:t>Preliminary Analysis</a:t>
            </a:r>
            <a:endParaRPr sz="1200" dirty="0">
              <a:latin typeface="Arial"/>
              <a:ea typeface="Arial"/>
              <a:cs typeface="Arial"/>
              <a:sym typeface="Arial"/>
            </a:endParaRPr>
          </a:p>
          <a:p>
            <a:pPr marL="127000" marR="0" lvl="0" indent="-114300" algn="l" rtl="0">
              <a:lnSpc>
                <a:spcPct val="117916"/>
              </a:lnSpc>
              <a:spcBef>
                <a:spcPts val="0"/>
              </a:spcBef>
              <a:spcAft>
                <a:spcPts val="0"/>
              </a:spcAft>
              <a:buSzPts val="1200"/>
              <a:buFont typeface="Arial"/>
              <a:buChar char="•"/>
            </a:pPr>
            <a:r>
              <a:rPr lang="en-US" sz="1200" dirty="0">
                <a:latin typeface="Arial"/>
                <a:ea typeface="Arial"/>
                <a:cs typeface="Arial"/>
                <a:sym typeface="Arial"/>
              </a:rPr>
              <a:t>Factor analysis</a:t>
            </a:r>
            <a:endParaRPr sz="1200" dirty="0">
              <a:latin typeface="Arial"/>
              <a:ea typeface="Arial"/>
              <a:cs typeface="Arial"/>
              <a:sym typeface="Arial"/>
            </a:endParaRPr>
          </a:p>
          <a:p>
            <a:pPr marL="127000" marR="363855" lvl="0" indent="-114300" algn="l" rtl="0">
              <a:lnSpc>
                <a:spcPct val="116666"/>
              </a:lnSpc>
              <a:spcBef>
                <a:spcPts val="140"/>
              </a:spcBef>
              <a:spcAft>
                <a:spcPts val="0"/>
              </a:spcAft>
              <a:buSzPts val="1200"/>
              <a:buFont typeface="Arial"/>
              <a:buChar char="•"/>
            </a:pPr>
            <a:r>
              <a:rPr lang="en-US" sz="1200" dirty="0">
                <a:latin typeface="Arial"/>
                <a:ea typeface="Arial"/>
                <a:cs typeface="Arial"/>
                <a:sym typeface="Arial"/>
              </a:rPr>
              <a:t>Variable transformations</a:t>
            </a:r>
            <a:endParaRPr sz="1200" dirty="0">
              <a:latin typeface="Arial"/>
              <a:ea typeface="Arial"/>
              <a:cs typeface="Arial"/>
              <a:sym typeface="Arial"/>
            </a:endParaRPr>
          </a:p>
          <a:p>
            <a:pPr marL="127000" marR="162560" lvl="0" indent="-114300" algn="l" rtl="0">
              <a:lnSpc>
                <a:spcPct val="116666"/>
              </a:lnSpc>
              <a:spcBef>
                <a:spcPts val="105"/>
              </a:spcBef>
              <a:spcAft>
                <a:spcPts val="0"/>
              </a:spcAft>
              <a:buSzPts val="1200"/>
              <a:buFont typeface="Arial"/>
              <a:buChar char="•"/>
            </a:pPr>
            <a:r>
              <a:rPr lang="en-US" sz="1200" dirty="0">
                <a:latin typeface="Arial"/>
                <a:ea typeface="Arial"/>
                <a:cs typeface="Arial"/>
                <a:sym typeface="Arial"/>
              </a:rPr>
              <a:t>Create indices and measures</a:t>
            </a:r>
            <a:endParaRPr sz="1200" dirty="0">
              <a:latin typeface="Arial"/>
              <a:ea typeface="Arial"/>
              <a:cs typeface="Arial"/>
              <a:sym typeface="Arial"/>
            </a:endParaRPr>
          </a:p>
          <a:p>
            <a:pPr marL="127000" marR="0" lvl="0" indent="-114300" algn="l" rtl="0">
              <a:lnSpc>
                <a:spcPct val="112916"/>
              </a:lnSpc>
              <a:spcBef>
                <a:spcPts val="0"/>
              </a:spcBef>
              <a:spcAft>
                <a:spcPts val="0"/>
              </a:spcAft>
              <a:buSzPts val="1200"/>
              <a:buFont typeface="Arial"/>
              <a:buChar char="•"/>
            </a:pPr>
            <a:r>
              <a:rPr lang="en-US" sz="1200" dirty="0">
                <a:latin typeface="Arial"/>
                <a:ea typeface="Arial"/>
                <a:cs typeface="Arial"/>
                <a:sym typeface="Arial"/>
              </a:rPr>
              <a:t>Examine correlations</a:t>
            </a:r>
            <a:endParaRPr sz="1200" dirty="0">
              <a:latin typeface="Arial"/>
              <a:ea typeface="Arial"/>
              <a:cs typeface="Arial"/>
              <a:sym typeface="Arial"/>
            </a:endParaRPr>
          </a:p>
        </p:txBody>
      </p:sp>
      <p:sp>
        <p:nvSpPr>
          <p:cNvPr id="149" name="Google Shape;149;p15"/>
          <p:cNvSpPr/>
          <p:nvPr/>
        </p:nvSpPr>
        <p:spPr>
          <a:xfrm>
            <a:off x="7414013" y="3733670"/>
            <a:ext cx="1828800" cy="2667000"/>
          </a:xfrm>
          <a:prstGeom prst="roundRect">
            <a:avLst>
              <a:gd name="adj" fmla="val 5876"/>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p>
            <a:pPr marL="91440" fontAlgn="t">
              <a:lnSpc>
                <a:spcPct val="118000"/>
              </a:lnSpc>
            </a:pPr>
            <a:endParaRPr sz="1100" b="1">
              <a:highlight>
                <a:srgbClr val="FFFFFF"/>
              </a:highlight>
              <a:latin typeface="Arial" panose="020B0604020202020204" pitchFamily="34" charset="0"/>
              <a:cs typeface="Arial" panose="020B0604020202020204" pitchFamily="34" charset="0"/>
            </a:endParaRPr>
          </a:p>
        </p:txBody>
      </p:sp>
      <p:sp>
        <p:nvSpPr>
          <p:cNvPr id="150" name="Google Shape;150;p15"/>
          <p:cNvSpPr txBox="1"/>
          <p:nvPr/>
        </p:nvSpPr>
        <p:spPr>
          <a:xfrm>
            <a:off x="7558284" y="3807966"/>
            <a:ext cx="1641475" cy="2551430"/>
          </a:xfrm>
          <a:prstGeom prst="rect">
            <a:avLst/>
          </a:prstGeom>
          <a:noFill/>
          <a:ln>
            <a:noFill/>
          </a:ln>
        </p:spPr>
        <p:txBody>
          <a:bodyPr spcFirstLastPara="1" wrap="square" lIns="0" tIns="12700" rIns="0" bIns="0" anchor="t" anchorCtr="0">
            <a:normAutofit fontScale="92500" lnSpcReduction="10000"/>
          </a:bodyPr>
          <a:lstStyle/>
          <a:p>
            <a:pPr marL="0" marR="0" lvl="0" indent="0" algn="l" rtl="0">
              <a:lnSpc>
                <a:spcPct val="118333"/>
              </a:lnSpc>
              <a:spcBef>
                <a:spcPts val="0"/>
              </a:spcBef>
              <a:spcAft>
                <a:spcPts val="0"/>
              </a:spcAft>
              <a:buNone/>
            </a:pPr>
            <a:r>
              <a:rPr lang="en-US" sz="1200" b="1" dirty="0">
                <a:latin typeface="Arial"/>
                <a:ea typeface="Arial"/>
                <a:cs typeface="Arial"/>
                <a:sym typeface="Arial"/>
              </a:rPr>
              <a:t>Multivariate Analysis</a:t>
            </a:r>
            <a:endParaRPr sz="1200" dirty="0">
              <a:latin typeface="Arial"/>
              <a:ea typeface="Arial"/>
              <a:cs typeface="Arial"/>
              <a:sym typeface="Arial"/>
            </a:endParaRPr>
          </a:p>
          <a:p>
            <a:pPr marL="115570" marR="0" lvl="0" indent="-109855" algn="l" rtl="0">
              <a:lnSpc>
                <a:spcPct val="116666"/>
              </a:lnSpc>
              <a:spcBef>
                <a:spcPts val="0"/>
              </a:spcBef>
              <a:spcAft>
                <a:spcPts val="0"/>
              </a:spcAft>
              <a:buSzPct val="100000"/>
              <a:buFont typeface="Arial"/>
              <a:buChar char="•"/>
            </a:pPr>
            <a:r>
              <a:rPr lang="en-US" sz="1200" dirty="0">
                <a:latin typeface="Arial"/>
                <a:ea typeface="Arial"/>
                <a:cs typeface="Arial"/>
                <a:sym typeface="Arial"/>
              </a:rPr>
              <a:t>Latent class analysis*</a:t>
            </a:r>
            <a:endParaRPr sz="1200" dirty="0">
              <a:latin typeface="Arial"/>
              <a:ea typeface="Arial"/>
              <a:cs typeface="Arial"/>
              <a:sym typeface="Arial"/>
            </a:endParaRPr>
          </a:p>
          <a:p>
            <a:pPr marL="115570" marR="0" lvl="0" indent="-109855" algn="l" rtl="0">
              <a:lnSpc>
                <a:spcPct val="117916"/>
              </a:lnSpc>
              <a:spcBef>
                <a:spcPts val="0"/>
              </a:spcBef>
              <a:spcAft>
                <a:spcPts val="0"/>
              </a:spcAft>
              <a:buSzPct val="100000"/>
              <a:buFont typeface="Arial"/>
              <a:buChar char="•"/>
            </a:pPr>
            <a:r>
              <a:rPr lang="en-US" sz="1200" dirty="0">
                <a:latin typeface="Arial"/>
                <a:ea typeface="Arial"/>
                <a:cs typeface="Arial"/>
                <a:sym typeface="Arial"/>
              </a:rPr>
              <a:t>Submit drivers</a:t>
            </a:r>
            <a:endParaRPr sz="1200" dirty="0">
              <a:latin typeface="Arial"/>
              <a:ea typeface="Arial"/>
              <a:cs typeface="Arial"/>
              <a:sym typeface="Arial"/>
            </a:endParaRPr>
          </a:p>
          <a:p>
            <a:pPr marL="149225" marR="41910" lvl="0" indent="-118110" algn="r" rtl="0">
              <a:lnSpc>
                <a:spcPct val="116666"/>
              </a:lnSpc>
              <a:spcBef>
                <a:spcPts val="140"/>
              </a:spcBef>
              <a:spcAft>
                <a:spcPts val="0"/>
              </a:spcAft>
              <a:buSzPct val="100000"/>
              <a:buFont typeface="Arial"/>
              <a:buChar char="•"/>
            </a:pPr>
            <a:r>
              <a:rPr lang="en-US" sz="1200" dirty="0">
                <a:latin typeface="Arial"/>
                <a:ea typeface="Arial"/>
                <a:cs typeface="Arial"/>
                <a:sym typeface="Arial"/>
              </a:rPr>
              <a:t>Choose initial number of segments to model</a:t>
            </a:r>
            <a:endParaRPr sz="1200" dirty="0">
              <a:latin typeface="Arial"/>
              <a:ea typeface="Arial"/>
              <a:cs typeface="Arial"/>
              <a:sym typeface="Arial"/>
            </a:endParaRPr>
          </a:p>
          <a:p>
            <a:pPr marL="0" marR="12700" lvl="0" indent="0" algn="r" rtl="0">
              <a:lnSpc>
                <a:spcPct val="112083"/>
              </a:lnSpc>
              <a:spcBef>
                <a:spcPts val="0"/>
              </a:spcBef>
              <a:spcAft>
                <a:spcPts val="0"/>
              </a:spcAft>
              <a:buNone/>
            </a:pPr>
            <a:r>
              <a:rPr lang="en-US" sz="1200" dirty="0"/>
              <a:t>(</a:t>
            </a:r>
            <a:r>
              <a:rPr lang="en-US" sz="1200" dirty="0">
                <a:latin typeface="Arial"/>
                <a:ea typeface="Arial"/>
                <a:cs typeface="Arial"/>
                <a:sym typeface="Arial"/>
              </a:rPr>
              <a:t>3 – 7); Change drivers</a:t>
            </a:r>
            <a:endParaRPr sz="1200" dirty="0">
              <a:latin typeface="Arial"/>
              <a:ea typeface="Arial"/>
              <a:cs typeface="Arial"/>
              <a:sym typeface="Arial"/>
            </a:endParaRPr>
          </a:p>
          <a:p>
            <a:pPr marL="114300" marR="5080" lvl="0" indent="-108585" algn="l" rtl="0">
              <a:lnSpc>
                <a:spcPct val="116666"/>
              </a:lnSpc>
              <a:spcBef>
                <a:spcPts val="55"/>
              </a:spcBef>
              <a:spcAft>
                <a:spcPts val="0"/>
              </a:spcAft>
              <a:buSzPct val="100000"/>
              <a:buFont typeface="Arial"/>
              <a:buChar char="•"/>
            </a:pPr>
            <a:r>
              <a:rPr lang="en-US" sz="1200" dirty="0">
                <a:latin typeface="Arial"/>
                <a:ea typeface="Arial"/>
                <a:cs typeface="Arial"/>
                <a:sym typeface="Arial"/>
              </a:rPr>
              <a:t>Examine model fit &amp; p- values; other statistics</a:t>
            </a:r>
            <a:endParaRPr sz="1200" dirty="0">
              <a:latin typeface="Arial"/>
              <a:ea typeface="Arial"/>
              <a:cs typeface="Arial"/>
              <a:sym typeface="Arial"/>
            </a:endParaRPr>
          </a:p>
          <a:p>
            <a:pPr marL="115570" marR="0" lvl="0" indent="-109855" algn="l" rtl="0">
              <a:lnSpc>
                <a:spcPct val="112083"/>
              </a:lnSpc>
              <a:spcBef>
                <a:spcPts val="0"/>
              </a:spcBef>
              <a:spcAft>
                <a:spcPts val="0"/>
              </a:spcAft>
              <a:buSzPct val="100000"/>
              <a:buFont typeface="Arial"/>
              <a:buChar char="•"/>
            </a:pPr>
            <a:r>
              <a:rPr lang="en-US" sz="1200" dirty="0">
                <a:latin typeface="Arial"/>
                <a:ea typeface="Arial"/>
                <a:cs typeface="Arial"/>
                <a:sym typeface="Arial"/>
              </a:rPr>
              <a:t>Preliminary profiles</a:t>
            </a:r>
            <a:endParaRPr sz="1200" dirty="0">
              <a:latin typeface="Arial"/>
              <a:ea typeface="Arial"/>
              <a:cs typeface="Arial"/>
              <a:sym typeface="Arial"/>
            </a:endParaRPr>
          </a:p>
          <a:p>
            <a:pPr marL="115570" marR="0" lvl="0" indent="-109855" algn="l" rtl="0">
              <a:lnSpc>
                <a:spcPct val="118333"/>
              </a:lnSpc>
              <a:spcBef>
                <a:spcPts val="0"/>
              </a:spcBef>
              <a:spcAft>
                <a:spcPts val="0"/>
              </a:spcAft>
              <a:buSzPct val="100000"/>
              <a:buFont typeface="Arial"/>
              <a:buChar char="•"/>
            </a:pPr>
            <a:r>
              <a:rPr lang="en-US" sz="1200" dirty="0">
                <a:latin typeface="Arial"/>
                <a:ea typeface="Arial"/>
                <a:cs typeface="Arial"/>
                <a:sym typeface="Arial"/>
              </a:rPr>
              <a:t>Choose solutions for</a:t>
            </a:r>
            <a:endParaRPr sz="1200" dirty="0">
              <a:latin typeface="Arial"/>
              <a:ea typeface="Arial"/>
              <a:cs typeface="Arial"/>
              <a:sym typeface="Arial"/>
            </a:endParaRPr>
          </a:p>
          <a:p>
            <a:pPr marL="114300" marR="0" lvl="0" indent="0" algn="l" rtl="0">
              <a:lnSpc>
                <a:spcPct val="118333"/>
              </a:lnSpc>
              <a:spcBef>
                <a:spcPts val="60"/>
              </a:spcBef>
              <a:spcAft>
                <a:spcPts val="0"/>
              </a:spcAft>
              <a:buNone/>
            </a:pPr>
            <a:r>
              <a:rPr lang="en-US" sz="1200" dirty="0">
                <a:latin typeface="Arial"/>
                <a:ea typeface="Arial"/>
                <a:cs typeface="Arial"/>
                <a:sym typeface="Arial"/>
              </a:rPr>
              <a:t>deeper analysis</a:t>
            </a:r>
            <a:endParaRPr sz="1200" dirty="0">
              <a:latin typeface="Arial"/>
              <a:ea typeface="Arial"/>
              <a:cs typeface="Arial"/>
              <a:sym typeface="Arial"/>
            </a:endParaRPr>
          </a:p>
          <a:p>
            <a:pPr marL="114300" marR="89535" lvl="0" indent="-108585" algn="l" rtl="0">
              <a:lnSpc>
                <a:spcPct val="98800"/>
              </a:lnSpc>
              <a:spcBef>
                <a:spcPts val="0"/>
              </a:spcBef>
              <a:spcAft>
                <a:spcPts val="0"/>
              </a:spcAft>
              <a:buSzPct val="100000"/>
              <a:buFont typeface="Arial"/>
              <a:buChar char="•"/>
            </a:pPr>
            <a:r>
              <a:rPr lang="en-US" sz="1200" dirty="0">
                <a:latin typeface="Arial"/>
                <a:ea typeface="Arial"/>
                <a:cs typeface="Arial"/>
                <a:sym typeface="Arial"/>
              </a:rPr>
              <a:t>Iterate multiple solutions– w. different candidate variables</a:t>
            </a:r>
            <a:endParaRPr sz="1200" dirty="0">
              <a:latin typeface="Arial"/>
              <a:ea typeface="Arial"/>
              <a:cs typeface="Arial"/>
              <a:sym typeface="Arial"/>
            </a:endParaRPr>
          </a:p>
        </p:txBody>
      </p:sp>
      <p:sp>
        <p:nvSpPr>
          <p:cNvPr id="151" name="Google Shape;151;p15"/>
          <p:cNvSpPr/>
          <p:nvPr/>
        </p:nvSpPr>
        <p:spPr>
          <a:xfrm>
            <a:off x="4624646" y="3227702"/>
            <a:ext cx="1914525" cy="2484795"/>
          </a:xfrm>
          <a:prstGeom prst="roundRect">
            <a:avLst>
              <a:gd name="adj" fmla="val 5328"/>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p>
            <a:pPr marL="91440" fontAlgn="t">
              <a:lnSpc>
                <a:spcPct val="118000"/>
              </a:lnSpc>
            </a:pPr>
            <a:endParaRPr sz="1100" b="1">
              <a:highlight>
                <a:srgbClr val="FFFFFF"/>
              </a:highlight>
              <a:latin typeface="Arial" panose="020B0604020202020204" pitchFamily="34" charset="0"/>
              <a:cs typeface="Arial" panose="020B0604020202020204" pitchFamily="34" charset="0"/>
            </a:endParaRPr>
          </a:p>
        </p:txBody>
      </p:sp>
      <p:sp>
        <p:nvSpPr>
          <p:cNvPr id="152" name="Google Shape;152;p15"/>
          <p:cNvSpPr txBox="1"/>
          <p:nvPr/>
        </p:nvSpPr>
        <p:spPr>
          <a:xfrm>
            <a:off x="4648098" y="3273034"/>
            <a:ext cx="1828800" cy="2209800"/>
          </a:xfrm>
          <a:prstGeom prst="rect">
            <a:avLst/>
          </a:prstGeom>
          <a:noFill/>
          <a:ln>
            <a:noFill/>
          </a:ln>
        </p:spPr>
        <p:txBody>
          <a:bodyPr spcFirstLastPara="1" wrap="square" lIns="0" tIns="22850" rIns="0" bIns="0" anchor="t" anchorCtr="0">
            <a:normAutofit/>
          </a:bodyPr>
          <a:lstStyle/>
          <a:p>
            <a:pPr marL="12700" marR="562610" lvl="0" indent="0" algn="l" rtl="0">
              <a:lnSpc>
                <a:spcPct val="116666"/>
              </a:lnSpc>
              <a:spcBef>
                <a:spcPts val="0"/>
              </a:spcBef>
              <a:spcAft>
                <a:spcPts val="0"/>
              </a:spcAft>
              <a:buNone/>
            </a:pPr>
            <a:r>
              <a:rPr lang="en-US" sz="1200" b="1" dirty="0">
                <a:latin typeface="Arial"/>
                <a:ea typeface="Arial"/>
                <a:cs typeface="Arial"/>
                <a:sym typeface="Arial"/>
              </a:rPr>
              <a:t>Profile &amp; Review Solutions</a:t>
            </a:r>
            <a:endParaRPr sz="1200" dirty="0">
              <a:latin typeface="Arial"/>
              <a:ea typeface="Arial"/>
              <a:cs typeface="Arial"/>
              <a:sym typeface="Arial"/>
            </a:endParaRPr>
          </a:p>
          <a:p>
            <a:pPr marL="127000" marR="0" lvl="0" indent="-114300" algn="l" rtl="0">
              <a:lnSpc>
                <a:spcPct val="112083"/>
              </a:lnSpc>
              <a:spcBef>
                <a:spcPts val="0"/>
              </a:spcBef>
              <a:spcAft>
                <a:spcPts val="0"/>
              </a:spcAft>
              <a:buSzPts val="1200"/>
              <a:buFont typeface="Arial"/>
              <a:buChar char="•"/>
            </a:pPr>
            <a:r>
              <a:rPr lang="en-US" sz="1100" dirty="0">
                <a:latin typeface="Arial"/>
                <a:ea typeface="Arial"/>
                <a:cs typeface="Arial"/>
                <a:sym typeface="Arial"/>
              </a:rPr>
              <a:t>Create profiles for top</a:t>
            </a:r>
            <a:endParaRPr sz="1100" dirty="0">
              <a:latin typeface="Arial"/>
              <a:ea typeface="Arial"/>
              <a:cs typeface="Arial"/>
              <a:sym typeface="Arial"/>
            </a:endParaRPr>
          </a:p>
          <a:p>
            <a:pPr marL="127000" marR="0" lvl="0" indent="0" algn="l" rtl="0">
              <a:lnSpc>
                <a:spcPct val="117499"/>
              </a:lnSpc>
              <a:spcBef>
                <a:spcPts val="0"/>
              </a:spcBef>
              <a:spcAft>
                <a:spcPts val="0"/>
              </a:spcAft>
              <a:buNone/>
            </a:pPr>
            <a:r>
              <a:rPr lang="en-US" sz="1100" dirty="0">
                <a:latin typeface="Arial"/>
                <a:ea typeface="Arial"/>
                <a:cs typeface="Arial"/>
                <a:sym typeface="Arial"/>
              </a:rPr>
              <a:t>few solutions</a:t>
            </a:r>
            <a:endParaRPr sz="1100" dirty="0">
              <a:latin typeface="Arial"/>
              <a:ea typeface="Arial"/>
              <a:cs typeface="Arial"/>
              <a:sym typeface="Arial"/>
            </a:endParaRPr>
          </a:p>
          <a:p>
            <a:pPr marL="127000" marR="0" lvl="0" indent="-114300" algn="l" rtl="0">
              <a:lnSpc>
                <a:spcPct val="118333"/>
              </a:lnSpc>
              <a:spcBef>
                <a:spcPts val="0"/>
              </a:spcBef>
              <a:spcAft>
                <a:spcPts val="0"/>
              </a:spcAft>
              <a:buSzPts val="1200"/>
              <a:buFont typeface="Arial"/>
              <a:buChar char="•"/>
            </a:pPr>
            <a:r>
              <a:rPr lang="en-US" sz="1100" dirty="0">
                <a:latin typeface="Arial"/>
                <a:ea typeface="Arial"/>
                <a:cs typeface="Arial"/>
                <a:sym typeface="Arial"/>
              </a:rPr>
              <a:t>How many segments?</a:t>
            </a:r>
            <a:endParaRPr sz="1100" dirty="0">
              <a:latin typeface="Arial"/>
              <a:ea typeface="Arial"/>
              <a:cs typeface="Arial"/>
              <a:sym typeface="Arial"/>
            </a:endParaRPr>
          </a:p>
          <a:p>
            <a:pPr marL="127000" marR="122554" lvl="0" indent="-114300" algn="l" rtl="0">
              <a:lnSpc>
                <a:spcPct val="116666"/>
              </a:lnSpc>
              <a:spcBef>
                <a:spcPts val="235"/>
              </a:spcBef>
              <a:spcAft>
                <a:spcPts val="0"/>
              </a:spcAft>
              <a:buSzPts val="1200"/>
              <a:buFont typeface="Arial"/>
              <a:buChar char="•"/>
            </a:pPr>
            <a:r>
              <a:rPr lang="en-US" sz="1100" dirty="0">
                <a:latin typeface="Arial"/>
                <a:ea typeface="Arial"/>
                <a:cs typeface="Arial"/>
                <a:sym typeface="Arial"/>
              </a:rPr>
              <a:t>Are these segments real; do they resonate?</a:t>
            </a:r>
            <a:endParaRPr sz="1100" dirty="0">
              <a:latin typeface="Arial"/>
              <a:ea typeface="Arial"/>
              <a:cs typeface="Arial"/>
              <a:sym typeface="Arial"/>
            </a:endParaRPr>
          </a:p>
          <a:p>
            <a:pPr marL="127000" marR="5080" lvl="0" indent="-114300" algn="l" rtl="0">
              <a:lnSpc>
                <a:spcPct val="114166"/>
              </a:lnSpc>
              <a:spcBef>
                <a:spcPts val="20"/>
              </a:spcBef>
              <a:spcAft>
                <a:spcPts val="0"/>
              </a:spcAft>
              <a:buSzPts val="1200"/>
              <a:buFont typeface="Arial"/>
              <a:buChar char="•"/>
            </a:pPr>
            <a:r>
              <a:rPr lang="en-US" sz="1100" dirty="0">
                <a:latin typeface="Arial"/>
                <a:ea typeface="Arial"/>
                <a:cs typeface="Arial"/>
                <a:sym typeface="Arial"/>
              </a:rPr>
              <a:t>Are they different – needs / demos / product</a:t>
            </a:r>
            <a:endParaRPr sz="1100" dirty="0">
              <a:latin typeface="Arial"/>
              <a:ea typeface="Arial"/>
              <a:cs typeface="Arial"/>
              <a:sym typeface="Arial"/>
            </a:endParaRPr>
          </a:p>
          <a:p>
            <a:pPr marL="127000" marR="0" lvl="0" indent="0" algn="l" rtl="0">
              <a:lnSpc>
                <a:spcPct val="117916"/>
              </a:lnSpc>
              <a:spcBef>
                <a:spcPts val="0"/>
              </a:spcBef>
              <a:spcAft>
                <a:spcPts val="0"/>
              </a:spcAft>
              <a:buNone/>
            </a:pPr>
            <a:r>
              <a:rPr lang="en-US" sz="1100" dirty="0">
                <a:latin typeface="Arial"/>
                <a:ea typeface="Arial"/>
                <a:cs typeface="Arial"/>
                <a:sym typeface="Arial"/>
              </a:rPr>
              <a:t>usage / behaviors /</a:t>
            </a:r>
            <a:endParaRPr sz="1100" dirty="0">
              <a:latin typeface="Arial"/>
              <a:ea typeface="Arial"/>
              <a:cs typeface="Arial"/>
              <a:sym typeface="Arial"/>
            </a:endParaRPr>
          </a:p>
          <a:p>
            <a:pPr marL="127000" marR="0" lvl="0" indent="0" algn="l" rtl="0">
              <a:lnSpc>
                <a:spcPct val="100000"/>
              </a:lnSpc>
              <a:spcBef>
                <a:spcPts val="10"/>
              </a:spcBef>
              <a:spcAft>
                <a:spcPts val="0"/>
              </a:spcAft>
              <a:buNone/>
            </a:pPr>
            <a:r>
              <a:rPr lang="en-US" sz="1100" dirty="0">
                <a:latin typeface="Arial"/>
                <a:ea typeface="Arial"/>
                <a:cs typeface="Arial"/>
                <a:sym typeface="Arial"/>
              </a:rPr>
              <a:t>patient types</a:t>
            </a:r>
            <a:endParaRPr sz="1200" dirty="0">
              <a:latin typeface="Arial"/>
              <a:ea typeface="Arial"/>
              <a:cs typeface="Arial"/>
              <a:sym typeface="Arial"/>
            </a:endParaRPr>
          </a:p>
        </p:txBody>
      </p:sp>
      <p:sp>
        <p:nvSpPr>
          <p:cNvPr id="157" name="Google Shape;157;p15"/>
          <p:cNvSpPr/>
          <p:nvPr/>
        </p:nvSpPr>
        <p:spPr>
          <a:xfrm rot="543489">
            <a:off x="5734612" y="1981854"/>
            <a:ext cx="519289" cy="654833"/>
          </a:xfrm>
          <a:custGeom>
            <a:avLst/>
            <a:gdLst/>
            <a:ahLst/>
            <a:cxnLst/>
            <a:rect l="l" t="t" r="r" b="b"/>
            <a:pathLst>
              <a:path w="336550" h="324485" extrusionOk="0">
                <a:moveTo>
                  <a:pt x="336550" y="209042"/>
                </a:moveTo>
                <a:lnTo>
                  <a:pt x="295402" y="172720"/>
                </a:lnTo>
                <a:lnTo>
                  <a:pt x="165227" y="57531"/>
                </a:lnTo>
                <a:lnTo>
                  <a:pt x="215900" y="0"/>
                </a:lnTo>
                <a:lnTo>
                  <a:pt x="0" y="13843"/>
                </a:lnTo>
                <a:lnTo>
                  <a:pt x="13081" y="230251"/>
                </a:lnTo>
                <a:lnTo>
                  <a:pt x="63754" y="172720"/>
                </a:lnTo>
                <a:lnTo>
                  <a:pt x="235077" y="324231"/>
                </a:lnTo>
                <a:lnTo>
                  <a:pt x="336550" y="209042"/>
                </a:lnTo>
                <a:close/>
              </a:path>
            </a:pathLst>
          </a:custGeom>
          <a:solidFill>
            <a:srgbClr val="0070C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9" name="Google Shape;159;p15"/>
          <p:cNvSpPr/>
          <p:nvPr/>
        </p:nvSpPr>
        <p:spPr>
          <a:xfrm>
            <a:off x="6809747" y="4610732"/>
            <a:ext cx="609600" cy="287020"/>
          </a:xfrm>
          <a:custGeom>
            <a:avLst/>
            <a:gdLst/>
            <a:ahLst/>
            <a:cxnLst/>
            <a:rect l="l" t="t" r="r" b="b"/>
            <a:pathLst>
              <a:path w="609600" h="287020" extrusionOk="0">
                <a:moveTo>
                  <a:pt x="419099" y="0"/>
                </a:moveTo>
                <a:lnTo>
                  <a:pt x="419099" y="71627"/>
                </a:lnTo>
                <a:lnTo>
                  <a:pt x="190500" y="71627"/>
                </a:lnTo>
                <a:lnTo>
                  <a:pt x="190500" y="0"/>
                </a:lnTo>
                <a:lnTo>
                  <a:pt x="0" y="143256"/>
                </a:lnTo>
                <a:lnTo>
                  <a:pt x="190500" y="286512"/>
                </a:lnTo>
                <a:lnTo>
                  <a:pt x="190500" y="214883"/>
                </a:lnTo>
                <a:lnTo>
                  <a:pt x="419099" y="214883"/>
                </a:lnTo>
                <a:lnTo>
                  <a:pt x="419099" y="286512"/>
                </a:lnTo>
                <a:lnTo>
                  <a:pt x="609599" y="143256"/>
                </a:lnTo>
                <a:lnTo>
                  <a:pt x="419099" y="0"/>
                </a:lnTo>
                <a:close/>
              </a:path>
            </a:pathLst>
          </a:custGeom>
          <a:solidFill>
            <a:srgbClr val="0070C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0" name="Google Shape;160;p15"/>
          <p:cNvSpPr/>
          <p:nvPr/>
        </p:nvSpPr>
        <p:spPr>
          <a:xfrm>
            <a:off x="6809747" y="4610732"/>
            <a:ext cx="609600" cy="287020"/>
          </a:xfrm>
          <a:custGeom>
            <a:avLst/>
            <a:gdLst/>
            <a:ahLst/>
            <a:cxnLst/>
            <a:rect l="l" t="t" r="r" b="b"/>
            <a:pathLst>
              <a:path w="609600" h="287020" extrusionOk="0">
                <a:moveTo>
                  <a:pt x="0" y="143256"/>
                </a:moveTo>
                <a:lnTo>
                  <a:pt x="190500" y="0"/>
                </a:lnTo>
                <a:lnTo>
                  <a:pt x="190500" y="71627"/>
                </a:lnTo>
                <a:lnTo>
                  <a:pt x="419099" y="71627"/>
                </a:lnTo>
                <a:lnTo>
                  <a:pt x="419099" y="0"/>
                </a:lnTo>
                <a:lnTo>
                  <a:pt x="609599" y="143256"/>
                </a:lnTo>
                <a:lnTo>
                  <a:pt x="419099" y="286512"/>
                </a:lnTo>
                <a:lnTo>
                  <a:pt x="419099" y="214883"/>
                </a:lnTo>
                <a:lnTo>
                  <a:pt x="190500" y="214883"/>
                </a:lnTo>
                <a:lnTo>
                  <a:pt x="190500" y="286512"/>
                </a:lnTo>
                <a:lnTo>
                  <a:pt x="0" y="143256"/>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1" name="Google Shape;161;p15"/>
          <p:cNvSpPr/>
          <p:nvPr/>
        </p:nvSpPr>
        <p:spPr>
          <a:xfrm>
            <a:off x="9751537" y="3429632"/>
            <a:ext cx="307975" cy="340360"/>
          </a:xfrm>
          <a:custGeom>
            <a:avLst/>
            <a:gdLst/>
            <a:ahLst/>
            <a:cxnLst/>
            <a:rect l="l" t="t" r="r" b="b"/>
            <a:pathLst>
              <a:path w="307975" h="340360" extrusionOk="0">
                <a:moveTo>
                  <a:pt x="153924" y="0"/>
                </a:moveTo>
                <a:lnTo>
                  <a:pt x="113021" y="6069"/>
                </a:lnTo>
                <a:lnTo>
                  <a:pt x="76256" y="23198"/>
                </a:lnTo>
                <a:lnTo>
                  <a:pt x="45100" y="49768"/>
                </a:lnTo>
                <a:lnTo>
                  <a:pt x="21025" y="84158"/>
                </a:lnTo>
                <a:lnTo>
                  <a:pt x="5501" y="124751"/>
                </a:lnTo>
                <a:lnTo>
                  <a:pt x="0" y="169925"/>
                </a:lnTo>
                <a:lnTo>
                  <a:pt x="5501" y="215100"/>
                </a:lnTo>
                <a:lnTo>
                  <a:pt x="21025" y="255693"/>
                </a:lnTo>
                <a:lnTo>
                  <a:pt x="45100" y="290083"/>
                </a:lnTo>
                <a:lnTo>
                  <a:pt x="76256" y="316653"/>
                </a:lnTo>
                <a:lnTo>
                  <a:pt x="113021" y="333782"/>
                </a:lnTo>
                <a:lnTo>
                  <a:pt x="153924" y="339851"/>
                </a:lnTo>
                <a:lnTo>
                  <a:pt x="194826" y="333782"/>
                </a:lnTo>
                <a:lnTo>
                  <a:pt x="231591" y="316653"/>
                </a:lnTo>
                <a:lnTo>
                  <a:pt x="262747" y="290083"/>
                </a:lnTo>
                <a:lnTo>
                  <a:pt x="286822" y="255693"/>
                </a:lnTo>
                <a:lnTo>
                  <a:pt x="302346" y="215100"/>
                </a:lnTo>
                <a:lnTo>
                  <a:pt x="307848" y="169925"/>
                </a:lnTo>
                <a:lnTo>
                  <a:pt x="302346" y="124751"/>
                </a:lnTo>
                <a:lnTo>
                  <a:pt x="286822" y="84158"/>
                </a:lnTo>
                <a:lnTo>
                  <a:pt x="262747" y="49768"/>
                </a:lnTo>
                <a:lnTo>
                  <a:pt x="231591" y="23198"/>
                </a:lnTo>
                <a:lnTo>
                  <a:pt x="194826" y="606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3" name="Google Shape;163;p15"/>
          <p:cNvSpPr txBox="1"/>
          <p:nvPr/>
        </p:nvSpPr>
        <p:spPr>
          <a:xfrm>
            <a:off x="9836118" y="3434916"/>
            <a:ext cx="141605"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2</a:t>
            </a:r>
            <a:endParaRPr sz="1800" dirty="0">
              <a:latin typeface="Calibri"/>
              <a:ea typeface="Calibri"/>
              <a:cs typeface="Calibri"/>
              <a:sym typeface="Calibri"/>
            </a:endParaRPr>
          </a:p>
        </p:txBody>
      </p:sp>
      <p:sp>
        <p:nvSpPr>
          <p:cNvPr id="164" name="Google Shape;164;p15"/>
          <p:cNvSpPr/>
          <p:nvPr/>
        </p:nvSpPr>
        <p:spPr>
          <a:xfrm>
            <a:off x="7285234" y="3577461"/>
            <a:ext cx="306705" cy="341630"/>
          </a:xfrm>
          <a:custGeom>
            <a:avLst/>
            <a:gdLst/>
            <a:ahLst/>
            <a:cxnLst/>
            <a:rect l="l" t="t" r="r" b="b"/>
            <a:pathLst>
              <a:path w="306704" h="341629" extrusionOk="0">
                <a:moveTo>
                  <a:pt x="153161" y="0"/>
                </a:moveTo>
                <a:lnTo>
                  <a:pt x="112447" y="6099"/>
                </a:lnTo>
                <a:lnTo>
                  <a:pt x="75861" y="23311"/>
                </a:lnTo>
                <a:lnTo>
                  <a:pt x="44862" y="50006"/>
                </a:lnTo>
                <a:lnTo>
                  <a:pt x="20912" y="84553"/>
                </a:lnTo>
                <a:lnTo>
                  <a:pt x="5471" y="125324"/>
                </a:lnTo>
                <a:lnTo>
                  <a:pt x="0" y="170687"/>
                </a:lnTo>
                <a:lnTo>
                  <a:pt x="5471" y="216051"/>
                </a:lnTo>
                <a:lnTo>
                  <a:pt x="20912" y="256822"/>
                </a:lnTo>
                <a:lnTo>
                  <a:pt x="44862" y="291369"/>
                </a:lnTo>
                <a:lnTo>
                  <a:pt x="75861" y="318064"/>
                </a:lnTo>
                <a:lnTo>
                  <a:pt x="112447" y="335276"/>
                </a:lnTo>
                <a:lnTo>
                  <a:pt x="153161" y="341375"/>
                </a:lnTo>
                <a:lnTo>
                  <a:pt x="193876" y="335276"/>
                </a:lnTo>
                <a:lnTo>
                  <a:pt x="230462" y="318064"/>
                </a:lnTo>
                <a:lnTo>
                  <a:pt x="261461" y="291369"/>
                </a:lnTo>
                <a:lnTo>
                  <a:pt x="285411" y="256822"/>
                </a:lnTo>
                <a:lnTo>
                  <a:pt x="300852" y="216051"/>
                </a:lnTo>
                <a:lnTo>
                  <a:pt x="306324" y="170687"/>
                </a:lnTo>
                <a:lnTo>
                  <a:pt x="300852" y="125324"/>
                </a:lnTo>
                <a:lnTo>
                  <a:pt x="285411" y="84553"/>
                </a:lnTo>
                <a:lnTo>
                  <a:pt x="261461" y="50006"/>
                </a:lnTo>
                <a:lnTo>
                  <a:pt x="230462" y="23311"/>
                </a:lnTo>
                <a:lnTo>
                  <a:pt x="193876" y="6099"/>
                </a:lnTo>
                <a:lnTo>
                  <a:pt x="153161"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5" name="Google Shape;165;p15"/>
          <p:cNvSpPr txBox="1"/>
          <p:nvPr/>
        </p:nvSpPr>
        <p:spPr>
          <a:xfrm>
            <a:off x="7381246" y="3584318"/>
            <a:ext cx="128905" cy="29972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3</a:t>
            </a:r>
            <a:endParaRPr sz="1800">
              <a:latin typeface="Calibri"/>
              <a:ea typeface="Calibri"/>
              <a:cs typeface="Calibri"/>
              <a:sym typeface="Calibri"/>
            </a:endParaRPr>
          </a:p>
        </p:txBody>
      </p:sp>
      <p:sp>
        <p:nvSpPr>
          <p:cNvPr id="166" name="Google Shape;166;p15"/>
          <p:cNvSpPr/>
          <p:nvPr/>
        </p:nvSpPr>
        <p:spPr>
          <a:xfrm>
            <a:off x="4437957" y="3045585"/>
            <a:ext cx="307975" cy="341630"/>
          </a:xfrm>
          <a:custGeom>
            <a:avLst/>
            <a:gdLst/>
            <a:ahLst/>
            <a:cxnLst/>
            <a:rect l="l" t="t" r="r" b="b"/>
            <a:pathLst>
              <a:path w="307975" h="341629" extrusionOk="0">
                <a:moveTo>
                  <a:pt x="153924" y="0"/>
                </a:moveTo>
                <a:lnTo>
                  <a:pt x="113021" y="6099"/>
                </a:lnTo>
                <a:lnTo>
                  <a:pt x="76256" y="23311"/>
                </a:lnTo>
                <a:lnTo>
                  <a:pt x="45100" y="50006"/>
                </a:lnTo>
                <a:lnTo>
                  <a:pt x="21025" y="84553"/>
                </a:lnTo>
                <a:lnTo>
                  <a:pt x="5501" y="125324"/>
                </a:lnTo>
                <a:lnTo>
                  <a:pt x="0" y="170687"/>
                </a:lnTo>
                <a:lnTo>
                  <a:pt x="5501" y="216051"/>
                </a:lnTo>
                <a:lnTo>
                  <a:pt x="21025" y="256822"/>
                </a:lnTo>
                <a:lnTo>
                  <a:pt x="45100" y="291369"/>
                </a:lnTo>
                <a:lnTo>
                  <a:pt x="76256" y="318064"/>
                </a:lnTo>
                <a:lnTo>
                  <a:pt x="113021" y="335276"/>
                </a:lnTo>
                <a:lnTo>
                  <a:pt x="153924" y="341375"/>
                </a:lnTo>
                <a:lnTo>
                  <a:pt x="194826" y="335276"/>
                </a:lnTo>
                <a:lnTo>
                  <a:pt x="231591" y="318064"/>
                </a:lnTo>
                <a:lnTo>
                  <a:pt x="262747" y="291369"/>
                </a:lnTo>
                <a:lnTo>
                  <a:pt x="286822" y="256822"/>
                </a:lnTo>
                <a:lnTo>
                  <a:pt x="302346" y="216051"/>
                </a:lnTo>
                <a:lnTo>
                  <a:pt x="307848" y="170687"/>
                </a:lnTo>
                <a:lnTo>
                  <a:pt x="302346" y="125324"/>
                </a:lnTo>
                <a:lnTo>
                  <a:pt x="286822" y="84553"/>
                </a:lnTo>
                <a:lnTo>
                  <a:pt x="262747" y="50006"/>
                </a:lnTo>
                <a:lnTo>
                  <a:pt x="231591" y="23311"/>
                </a:lnTo>
                <a:lnTo>
                  <a:pt x="194826" y="609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7" name="Google Shape;167;p15"/>
          <p:cNvSpPr txBox="1"/>
          <p:nvPr/>
        </p:nvSpPr>
        <p:spPr>
          <a:xfrm>
            <a:off x="4528735" y="3051503"/>
            <a:ext cx="141605"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4</a:t>
            </a:r>
            <a:endParaRPr sz="1800">
              <a:latin typeface="Calibri"/>
              <a:ea typeface="Calibri"/>
              <a:cs typeface="Calibri"/>
              <a:sym typeface="Calibri"/>
            </a:endParaRPr>
          </a:p>
        </p:txBody>
      </p:sp>
      <p:sp>
        <p:nvSpPr>
          <p:cNvPr id="129" name="Google Shape;129;p15"/>
          <p:cNvSpPr/>
          <p:nvPr/>
        </p:nvSpPr>
        <p:spPr>
          <a:xfrm>
            <a:off x="4699928" y="1145502"/>
            <a:ext cx="1593183" cy="785704"/>
          </a:xfrm>
          <a:prstGeom prst="roundRect">
            <a:avLst/>
          </a:prstGeom>
          <a:solidFill>
            <a:srgbClr val="00B0F0"/>
          </a:solidFill>
          <a:ln w="1980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0" name="Google Shape;130;p15"/>
          <p:cNvSpPr txBox="1"/>
          <p:nvPr/>
        </p:nvSpPr>
        <p:spPr>
          <a:xfrm>
            <a:off x="4991330" y="1306697"/>
            <a:ext cx="1097413" cy="376252"/>
          </a:xfrm>
          <a:prstGeom prst="rect">
            <a:avLst/>
          </a:prstGeom>
          <a:noFill/>
          <a:ln>
            <a:noFill/>
          </a:ln>
        </p:spPr>
        <p:txBody>
          <a:bodyPr spcFirstLastPara="1" wrap="square" lIns="0" tIns="17775" rIns="0" bIns="0" anchor="t" anchorCtr="0">
            <a:spAutoFit/>
          </a:bodyPr>
          <a:lstStyle/>
          <a:p>
            <a:pPr marL="12700" marR="5080" lvl="0" indent="-1904" algn="ctr" rtl="0">
              <a:lnSpc>
                <a:spcPct val="97200"/>
              </a:lnSpc>
              <a:spcBef>
                <a:spcPts val="0"/>
              </a:spcBef>
              <a:spcAft>
                <a:spcPts val="0"/>
              </a:spcAft>
              <a:buNone/>
            </a:pPr>
            <a:r>
              <a:rPr lang="en-US" sz="1200" b="1" u="sng" dirty="0">
                <a:solidFill>
                  <a:schemeClr val="bg1"/>
                </a:solidFill>
                <a:latin typeface="Arial"/>
                <a:ea typeface="Arial"/>
                <a:cs typeface="Arial"/>
                <a:sym typeface="Arial"/>
              </a:rPr>
              <a:t>Final segment </a:t>
            </a:r>
            <a:r>
              <a:rPr lang="en-US" sz="1200" b="1" dirty="0">
                <a:solidFill>
                  <a:schemeClr val="bg1"/>
                </a:solidFill>
                <a:latin typeface="Arial"/>
                <a:ea typeface="Arial"/>
                <a:cs typeface="Arial"/>
                <a:sym typeface="Arial"/>
              </a:rPr>
              <a:t>solutions</a:t>
            </a:r>
            <a:endParaRPr sz="1200" dirty="0">
              <a:solidFill>
                <a:schemeClr val="bg1"/>
              </a:solidFill>
              <a:latin typeface="Arial"/>
              <a:ea typeface="Arial"/>
              <a:cs typeface="Arial"/>
              <a:sym typeface="Arial"/>
            </a:endParaRPr>
          </a:p>
        </p:txBody>
      </p:sp>
      <p:sp>
        <p:nvSpPr>
          <p:cNvPr id="133" name="Google Shape;133;p15"/>
          <p:cNvSpPr/>
          <p:nvPr/>
        </p:nvSpPr>
        <p:spPr>
          <a:xfrm>
            <a:off x="4512714" y="958482"/>
            <a:ext cx="395847" cy="348215"/>
          </a:xfrm>
          <a:custGeom>
            <a:avLst/>
            <a:gdLst/>
            <a:ahLst/>
            <a:cxnLst/>
            <a:rect l="l" t="t" r="r" b="b"/>
            <a:pathLst>
              <a:path w="307975" h="341630" extrusionOk="0">
                <a:moveTo>
                  <a:pt x="153924" y="0"/>
                </a:moveTo>
                <a:lnTo>
                  <a:pt x="113021" y="6099"/>
                </a:lnTo>
                <a:lnTo>
                  <a:pt x="76256" y="23311"/>
                </a:lnTo>
                <a:lnTo>
                  <a:pt x="45100" y="50006"/>
                </a:lnTo>
                <a:lnTo>
                  <a:pt x="21025" y="84553"/>
                </a:lnTo>
                <a:lnTo>
                  <a:pt x="5501" y="125324"/>
                </a:lnTo>
                <a:lnTo>
                  <a:pt x="0" y="170687"/>
                </a:lnTo>
                <a:lnTo>
                  <a:pt x="5501" y="216051"/>
                </a:lnTo>
                <a:lnTo>
                  <a:pt x="21025" y="256822"/>
                </a:lnTo>
                <a:lnTo>
                  <a:pt x="45100" y="291369"/>
                </a:lnTo>
                <a:lnTo>
                  <a:pt x="76256" y="318064"/>
                </a:lnTo>
                <a:lnTo>
                  <a:pt x="113021" y="335276"/>
                </a:lnTo>
                <a:lnTo>
                  <a:pt x="153924" y="341375"/>
                </a:lnTo>
                <a:lnTo>
                  <a:pt x="194826" y="335276"/>
                </a:lnTo>
                <a:lnTo>
                  <a:pt x="231591" y="318064"/>
                </a:lnTo>
                <a:lnTo>
                  <a:pt x="262747" y="291369"/>
                </a:lnTo>
                <a:lnTo>
                  <a:pt x="286822" y="256822"/>
                </a:lnTo>
                <a:lnTo>
                  <a:pt x="302346" y="216051"/>
                </a:lnTo>
                <a:lnTo>
                  <a:pt x="307848" y="170687"/>
                </a:lnTo>
                <a:lnTo>
                  <a:pt x="302346" y="125324"/>
                </a:lnTo>
                <a:lnTo>
                  <a:pt x="286822" y="84553"/>
                </a:lnTo>
                <a:lnTo>
                  <a:pt x="262747" y="50006"/>
                </a:lnTo>
                <a:lnTo>
                  <a:pt x="231591" y="23311"/>
                </a:lnTo>
                <a:lnTo>
                  <a:pt x="194826" y="609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8" name="Google Shape;168;p15"/>
          <p:cNvSpPr txBox="1"/>
          <p:nvPr/>
        </p:nvSpPr>
        <p:spPr>
          <a:xfrm>
            <a:off x="4640673" y="966966"/>
            <a:ext cx="182008" cy="43527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5</a:t>
            </a:r>
            <a:endParaRPr sz="1800" dirty="0">
              <a:latin typeface="Calibri"/>
              <a:ea typeface="Calibri"/>
              <a:cs typeface="Calibri"/>
              <a:sym typeface="Calibri"/>
            </a:endParaRPr>
          </a:p>
        </p:txBody>
      </p:sp>
      <p:grpSp>
        <p:nvGrpSpPr>
          <p:cNvPr id="3" name="Group 2">
            <a:extLst>
              <a:ext uri="{FF2B5EF4-FFF2-40B4-BE49-F238E27FC236}">
                <a16:creationId xmlns:a16="http://schemas.microsoft.com/office/drawing/2014/main" id="{8187B15E-9548-D925-C3C3-66E15EBCDF84}"/>
              </a:ext>
            </a:extLst>
          </p:cNvPr>
          <p:cNvGrpSpPr/>
          <p:nvPr/>
        </p:nvGrpSpPr>
        <p:grpSpPr>
          <a:xfrm>
            <a:off x="7201415" y="1091817"/>
            <a:ext cx="307975" cy="341630"/>
            <a:chOff x="6550152" y="1054608"/>
            <a:chExt cx="307975" cy="341630"/>
          </a:xfrm>
        </p:grpSpPr>
        <p:sp>
          <p:nvSpPr>
            <p:cNvPr id="155" name="Google Shape;155;p15"/>
            <p:cNvSpPr/>
            <p:nvPr/>
          </p:nvSpPr>
          <p:spPr>
            <a:xfrm>
              <a:off x="6550152" y="1054608"/>
              <a:ext cx="307975" cy="341630"/>
            </a:xfrm>
            <a:custGeom>
              <a:avLst/>
              <a:gdLst/>
              <a:ahLst/>
              <a:cxnLst/>
              <a:rect l="l" t="t" r="r" b="b"/>
              <a:pathLst>
                <a:path w="307975" h="341630" extrusionOk="0">
                  <a:moveTo>
                    <a:pt x="153924" y="0"/>
                  </a:moveTo>
                  <a:lnTo>
                    <a:pt x="113021" y="6099"/>
                  </a:lnTo>
                  <a:lnTo>
                    <a:pt x="76256" y="23311"/>
                  </a:lnTo>
                  <a:lnTo>
                    <a:pt x="45100" y="50006"/>
                  </a:lnTo>
                  <a:lnTo>
                    <a:pt x="21025" y="84553"/>
                  </a:lnTo>
                  <a:lnTo>
                    <a:pt x="5501" y="125324"/>
                  </a:lnTo>
                  <a:lnTo>
                    <a:pt x="0" y="170687"/>
                  </a:lnTo>
                  <a:lnTo>
                    <a:pt x="5501" y="216051"/>
                  </a:lnTo>
                  <a:lnTo>
                    <a:pt x="21025" y="256822"/>
                  </a:lnTo>
                  <a:lnTo>
                    <a:pt x="45100" y="291369"/>
                  </a:lnTo>
                  <a:lnTo>
                    <a:pt x="76256" y="318064"/>
                  </a:lnTo>
                  <a:lnTo>
                    <a:pt x="113021" y="335276"/>
                  </a:lnTo>
                  <a:lnTo>
                    <a:pt x="153924" y="341375"/>
                  </a:lnTo>
                  <a:lnTo>
                    <a:pt x="194826" y="335276"/>
                  </a:lnTo>
                  <a:lnTo>
                    <a:pt x="231591" y="318064"/>
                  </a:lnTo>
                  <a:lnTo>
                    <a:pt x="262747" y="291369"/>
                  </a:lnTo>
                  <a:lnTo>
                    <a:pt x="286822" y="256822"/>
                  </a:lnTo>
                  <a:lnTo>
                    <a:pt x="302346" y="216051"/>
                  </a:lnTo>
                  <a:lnTo>
                    <a:pt x="307848" y="170687"/>
                  </a:lnTo>
                  <a:lnTo>
                    <a:pt x="302346" y="125324"/>
                  </a:lnTo>
                  <a:lnTo>
                    <a:pt x="286822" y="84553"/>
                  </a:lnTo>
                  <a:lnTo>
                    <a:pt x="262747" y="50006"/>
                  </a:lnTo>
                  <a:lnTo>
                    <a:pt x="231591" y="23311"/>
                  </a:lnTo>
                  <a:lnTo>
                    <a:pt x="194826" y="609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2" name="Google Shape;162;p15"/>
            <p:cNvSpPr txBox="1"/>
            <p:nvPr/>
          </p:nvSpPr>
          <p:spPr>
            <a:xfrm>
              <a:off x="6634353" y="1060450"/>
              <a:ext cx="1416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1</a:t>
              </a:r>
              <a:endParaRPr sz="1800" dirty="0">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30" name="Rectangle 29">
            <a:extLst>
              <a:ext uri="{FF2B5EF4-FFF2-40B4-BE49-F238E27FC236}">
                <a16:creationId xmlns:a16="http://schemas.microsoft.com/office/drawing/2014/main" id="{78FA3576-A4EC-99C2-BD39-62120199F0CE}"/>
              </a:ext>
            </a:extLst>
          </p:cNvPr>
          <p:cNvSpPr/>
          <p:nvPr/>
        </p:nvSpPr>
        <p:spPr>
          <a:xfrm>
            <a:off x="7117847" y="2039309"/>
            <a:ext cx="4944614" cy="3210379"/>
          </a:xfrm>
          <a:prstGeom prst="rect">
            <a:avLst/>
          </a:prstGeom>
          <a:solidFill>
            <a:schemeClr val="bg1"/>
          </a:solidFill>
          <a:ln>
            <a:noFill/>
          </a:ln>
          <a:effectLst>
            <a:outerShdw blurRad="165100" dist="38100" dir="27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p16"/>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Supervised Segmentation Process</a:t>
            </a:r>
            <a:endParaRPr sz="3200" dirty="0">
              <a:latin typeface="Calibri"/>
              <a:ea typeface="Calibri"/>
              <a:cs typeface="Calibri"/>
            </a:endParaRPr>
          </a:p>
        </p:txBody>
      </p:sp>
      <p:sp>
        <p:nvSpPr>
          <p:cNvPr id="190" name="Google Shape;190;p16"/>
          <p:cNvSpPr txBox="1"/>
          <p:nvPr/>
        </p:nvSpPr>
        <p:spPr>
          <a:xfrm>
            <a:off x="4953750" y="3490726"/>
            <a:ext cx="1905000" cy="1811100"/>
          </a:xfrm>
          <a:prstGeom prst="roundRect">
            <a:avLst>
              <a:gd name="adj" fmla="val 4913"/>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defPPr marR="0" lvl="0" algn="l" rtl="0">
              <a:lnSpc>
                <a:spcPct val="100000"/>
              </a:lnSpc>
              <a:spcBef>
                <a:spcPts val="0"/>
              </a:spcBef>
              <a:spcAft>
                <a:spcPts val="0"/>
              </a:spcAft>
            </a:defPPr>
            <a:lvl1pPr marL="91440" fontAlgn="t">
              <a:lnSpc>
                <a:spcPct val="118000"/>
              </a:lnSpc>
              <a:defRPr sz="1100" b="1">
                <a:highlight>
                  <a:srgbClr val="FFFFFF"/>
                </a:highlight>
                <a:latin typeface="Arial" panose="020B0604020202020204" pitchFamily="34" charset="0"/>
                <a:cs typeface="Arial" panose="020B0604020202020204" pitchFamily="34" charset="0"/>
              </a:defRPr>
            </a:lvl1pPr>
          </a:lstStyle>
          <a:p>
            <a:r>
              <a:rPr lang="en-US" dirty="0"/>
              <a:t>Data Preparation &amp; Preliminary Analysis</a:t>
            </a:r>
            <a:endParaRPr dirty="0"/>
          </a:p>
          <a:p>
            <a:pPr marL="139065" marR="201930" indent="-114300">
              <a:lnSpc>
                <a:spcPct val="117499"/>
              </a:lnSpc>
              <a:spcBef>
                <a:spcPts val="50"/>
              </a:spcBef>
              <a:buSzPts val="1200"/>
              <a:buFont typeface="Arial"/>
              <a:buChar char="•"/>
            </a:pPr>
            <a:r>
              <a:rPr lang="en-US" b="0" dirty="0">
                <a:latin typeface="Arial"/>
                <a:cs typeface="Arial"/>
              </a:rPr>
              <a:t>Limited</a:t>
            </a:r>
            <a:endParaRPr b="0" dirty="0">
              <a:latin typeface="Arial"/>
              <a:cs typeface="Arial"/>
            </a:endParaRPr>
          </a:p>
          <a:p>
            <a:pPr marL="139065" marR="201930" indent="-114300">
              <a:lnSpc>
                <a:spcPct val="117499"/>
              </a:lnSpc>
              <a:spcBef>
                <a:spcPts val="50"/>
              </a:spcBef>
              <a:buSzPts val="1200"/>
              <a:buFont typeface="Arial"/>
              <a:buChar char="•"/>
            </a:pPr>
            <a:r>
              <a:rPr lang="en-US" b="0" dirty="0">
                <a:latin typeface="Arial"/>
                <a:cs typeface="Arial"/>
              </a:rPr>
              <a:t>Candidate segmentation variables typically don’t need to be transformed or treated</a:t>
            </a:r>
            <a:endParaRPr b="0" dirty="0">
              <a:latin typeface="Arial"/>
              <a:cs typeface="Arial"/>
            </a:endParaRPr>
          </a:p>
        </p:txBody>
      </p:sp>
      <p:sp>
        <p:nvSpPr>
          <p:cNvPr id="191" name="Google Shape;191;p16"/>
          <p:cNvSpPr txBox="1"/>
          <p:nvPr/>
        </p:nvSpPr>
        <p:spPr>
          <a:xfrm>
            <a:off x="2972054" y="3681221"/>
            <a:ext cx="1673225" cy="2634060"/>
          </a:xfrm>
          <a:prstGeom prst="roundRect">
            <a:avLst>
              <a:gd name="adj" fmla="val 5265"/>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defPPr marR="0" lvl="0" algn="l" rtl="0">
              <a:lnSpc>
                <a:spcPct val="100000"/>
              </a:lnSpc>
              <a:spcBef>
                <a:spcPts val="0"/>
              </a:spcBef>
              <a:spcAft>
                <a:spcPts val="0"/>
              </a:spcAft>
            </a:defPPr>
            <a:lvl1pPr marL="91440" fontAlgn="t">
              <a:lnSpc>
                <a:spcPct val="118000"/>
              </a:lnSpc>
              <a:defRPr sz="1100" b="1">
                <a:highlight>
                  <a:srgbClr val="FFFFFF"/>
                </a:highlight>
                <a:latin typeface="Arial" panose="020B0604020202020204" pitchFamily="34" charset="0"/>
                <a:cs typeface="Arial" panose="020B0604020202020204" pitchFamily="34" charset="0"/>
              </a:defRPr>
            </a:lvl1pPr>
          </a:lstStyle>
          <a:p>
            <a:r>
              <a:rPr lang="en-US" dirty="0"/>
              <a:t>Multivariate Analysis</a:t>
            </a:r>
            <a:endParaRPr dirty="0"/>
          </a:p>
          <a:p>
            <a:pPr marL="139065" marR="201930" indent="-114300">
              <a:lnSpc>
                <a:spcPct val="117499"/>
              </a:lnSpc>
              <a:spcBef>
                <a:spcPts val="50"/>
              </a:spcBef>
              <a:buSzPts val="1200"/>
              <a:buFont typeface="Arial"/>
              <a:buChar char="•"/>
            </a:pPr>
            <a:r>
              <a:rPr lang="en-US" b="0" dirty="0">
                <a:latin typeface="Arial"/>
                <a:cs typeface="Arial"/>
              </a:rPr>
              <a:t>Decision Tree Classification model (CHAID or CART)</a:t>
            </a:r>
            <a:endParaRPr b="0" dirty="0">
              <a:latin typeface="Arial"/>
              <a:cs typeface="Arial"/>
            </a:endParaRPr>
          </a:p>
          <a:p>
            <a:pPr marL="139065" marR="201930" indent="-114300">
              <a:lnSpc>
                <a:spcPct val="117499"/>
              </a:lnSpc>
              <a:spcBef>
                <a:spcPts val="50"/>
              </a:spcBef>
              <a:buSzPts val="1200"/>
              <a:buFont typeface="Arial"/>
              <a:buChar char="•"/>
            </a:pPr>
            <a:r>
              <a:rPr lang="en-US" b="0" dirty="0">
                <a:latin typeface="Arial"/>
                <a:cs typeface="Arial"/>
              </a:rPr>
              <a:t>Multinomial logistic regression for segment groups &gt; 2</a:t>
            </a:r>
            <a:endParaRPr b="0" dirty="0">
              <a:latin typeface="Arial"/>
              <a:cs typeface="Arial"/>
            </a:endParaRPr>
          </a:p>
          <a:p>
            <a:pPr marL="139065" marR="201930" indent="-114300">
              <a:lnSpc>
                <a:spcPct val="117499"/>
              </a:lnSpc>
              <a:spcBef>
                <a:spcPts val="50"/>
              </a:spcBef>
              <a:buSzPts val="1200"/>
              <a:buFont typeface="Arial"/>
              <a:buChar char="•"/>
            </a:pPr>
            <a:r>
              <a:rPr lang="en-US" b="0" dirty="0">
                <a:latin typeface="Arial"/>
                <a:cs typeface="Arial"/>
              </a:rPr>
              <a:t>Review results and tweak input variable list, # of minimum counts in each decision tree node</a:t>
            </a:r>
            <a:endParaRPr b="0" dirty="0">
              <a:latin typeface="Arial"/>
              <a:cs typeface="Arial"/>
            </a:endParaRPr>
          </a:p>
        </p:txBody>
      </p:sp>
      <p:sp>
        <p:nvSpPr>
          <p:cNvPr id="192" name="Google Shape;192;p16"/>
          <p:cNvSpPr/>
          <p:nvPr/>
        </p:nvSpPr>
        <p:spPr>
          <a:xfrm>
            <a:off x="314706" y="3100577"/>
            <a:ext cx="1914525" cy="2209800"/>
          </a:xfrm>
          <a:prstGeom prst="roundRect">
            <a:avLst>
              <a:gd name="adj" fmla="val 7390"/>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p>
            <a:pPr marL="91440" fontAlgn="t">
              <a:lnSpc>
                <a:spcPct val="118000"/>
              </a:lnSpc>
            </a:pPr>
            <a:endParaRPr sz="1100" b="1">
              <a:highlight>
                <a:srgbClr val="FFFFFF"/>
              </a:highlight>
              <a:latin typeface="Arial" panose="020B0604020202020204" pitchFamily="34" charset="0"/>
              <a:cs typeface="Arial" panose="020B0604020202020204" pitchFamily="34" charset="0"/>
            </a:endParaRPr>
          </a:p>
        </p:txBody>
      </p:sp>
      <p:sp>
        <p:nvSpPr>
          <p:cNvPr id="193" name="Google Shape;193;p16"/>
          <p:cNvSpPr txBox="1"/>
          <p:nvPr/>
        </p:nvSpPr>
        <p:spPr>
          <a:xfrm>
            <a:off x="396341" y="3146297"/>
            <a:ext cx="1796414" cy="1442061"/>
          </a:xfrm>
          <a:prstGeom prst="rect">
            <a:avLst/>
          </a:prstGeom>
          <a:noFill/>
          <a:ln>
            <a:noFill/>
          </a:ln>
        </p:spPr>
        <p:txBody>
          <a:bodyPr spcFirstLastPara="1" wrap="square" lIns="0" tIns="12700" rIns="0" bIns="0" anchor="t" anchorCtr="0">
            <a:spAutoFit/>
          </a:bodyPr>
          <a:lstStyle/>
          <a:p>
            <a:pPr marL="24765" marR="0" lvl="0" indent="0" algn="l" rtl="0">
              <a:lnSpc>
                <a:spcPct val="118333"/>
              </a:lnSpc>
              <a:spcBef>
                <a:spcPts val="0"/>
              </a:spcBef>
              <a:spcAft>
                <a:spcPts val="0"/>
              </a:spcAft>
              <a:buNone/>
            </a:pPr>
            <a:r>
              <a:rPr lang="en-US" sz="1200" b="1" u="sng" dirty="0">
                <a:latin typeface="Arial"/>
                <a:ea typeface="Arial"/>
                <a:cs typeface="Arial"/>
                <a:sym typeface="Arial"/>
              </a:rPr>
              <a:t>Profile &amp; Review</a:t>
            </a:r>
            <a:endParaRPr sz="1200" dirty="0">
              <a:latin typeface="Arial"/>
              <a:ea typeface="Arial"/>
              <a:cs typeface="Arial"/>
              <a:sym typeface="Arial"/>
            </a:endParaRPr>
          </a:p>
          <a:p>
            <a:pPr marL="24765" marR="0" lvl="0" indent="0" algn="l" rtl="0">
              <a:lnSpc>
                <a:spcPct val="116666"/>
              </a:lnSpc>
              <a:spcBef>
                <a:spcPts val="0"/>
              </a:spcBef>
              <a:spcAft>
                <a:spcPts val="0"/>
              </a:spcAft>
              <a:buNone/>
            </a:pPr>
            <a:r>
              <a:rPr lang="en-US" sz="1200" b="1" u="sng" dirty="0">
                <a:latin typeface="Arial"/>
                <a:ea typeface="Arial"/>
                <a:cs typeface="Arial"/>
                <a:sym typeface="Arial"/>
              </a:rPr>
              <a:t>Solutions</a:t>
            </a:r>
            <a:endParaRPr sz="1200" dirty="0">
              <a:latin typeface="Arial"/>
              <a:ea typeface="Arial"/>
              <a:cs typeface="Arial"/>
              <a:sym typeface="Arial"/>
            </a:endParaRPr>
          </a:p>
          <a:p>
            <a:pPr marL="139065" marR="201930" lvl="0" indent="-114300" algn="l" rtl="0">
              <a:lnSpc>
                <a:spcPct val="117499"/>
              </a:lnSpc>
              <a:spcBef>
                <a:spcPts val="50"/>
              </a:spcBef>
              <a:spcAft>
                <a:spcPts val="0"/>
              </a:spcAft>
              <a:buSzPts val="1200"/>
              <a:buFont typeface="Arial"/>
              <a:buChar char="•"/>
            </a:pPr>
            <a:r>
              <a:rPr lang="en-US" sz="1200" dirty="0">
                <a:latin typeface="Arial"/>
                <a:ea typeface="Arial"/>
                <a:cs typeface="Arial"/>
                <a:sym typeface="Arial"/>
              </a:rPr>
              <a:t>Create profiles for top few nodes</a:t>
            </a:r>
            <a:endParaRPr sz="1200" dirty="0">
              <a:latin typeface="Arial"/>
              <a:ea typeface="Arial"/>
              <a:cs typeface="Arial"/>
              <a:sym typeface="Arial"/>
            </a:endParaRPr>
          </a:p>
          <a:p>
            <a:pPr marL="131445" marR="5080" lvl="0" indent="-119380" algn="l" rtl="0">
              <a:lnSpc>
                <a:spcPct val="97200"/>
              </a:lnSpc>
              <a:spcBef>
                <a:spcPts val="60"/>
              </a:spcBef>
              <a:spcAft>
                <a:spcPts val="0"/>
              </a:spcAft>
              <a:buSzPts val="1200"/>
              <a:buFont typeface="Arial"/>
              <a:buChar char="•"/>
            </a:pPr>
            <a:r>
              <a:rPr lang="en-US" sz="1200" dirty="0">
                <a:latin typeface="Arial"/>
                <a:ea typeface="Arial"/>
                <a:cs typeface="Arial"/>
                <a:sym typeface="Arial"/>
              </a:rPr>
              <a:t>Describe profile that describes segments with the highest</a:t>
            </a:r>
            <a:endParaRPr sz="1200" dirty="0">
              <a:latin typeface="Arial"/>
              <a:ea typeface="Arial"/>
              <a:cs typeface="Arial"/>
              <a:sym typeface="Arial"/>
            </a:endParaRPr>
          </a:p>
        </p:txBody>
      </p:sp>
      <p:sp>
        <p:nvSpPr>
          <p:cNvPr id="194" name="Google Shape;194;p16"/>
          <p:cNvSpPr/>
          <p:nvPr/>
        </p:nvSpPr>
        <p:spPr>
          <a:xfrm>
            <a:off x="4764023" y="3302508"/>
            <a:ext cx="307975" cy="341630"/>
          </a:xfrm>
          <a:custGeom>
            <a:avLst/>
            <a:gdLst/>
            <a:ahLst/>
            <a:cxnLst/>
            <a:rect l="l" t="t" r="r" b="b"/>
            <a:pathLst>
              <a:path w="307975" h="341629" extrusionOk="0">
                <a:moveTo>
                  <a:pt x="153924" y="0"/>
                </a:moveTo>
                <a:lnTo>
                  <a:pt x="113021" y="6099"/>
                </a:lnTo>
                <a:lnTo>
                  <a:pt x="76256" y="23311"/>
                </a:lnTo>
                <a:lnTo>
                  <a:pt x="45100" y="50006"/>
                </a:lnTo>
                <a:lnTo>
                  <a:pt x="21025" y="84553"/>
                </a:lnTo>
                <a:lnTo>
                  <a:pt x="5501" y="125324"/>
                </a:lnTo>
                <a:lnTo>
                  <a:pt x="0" y="170687"/>
                </a:lnTo>
                <a:lnTo>
                  <a:pt x="5501" y="216051"/>
                </a:lnTo>
                <a:lnTo>
                  <a:pt x="21025" y="256822"/>
                </a:lnTo>
                <a:lnTo>
                  <a:pt x="45100" y="291369"/>
                </a:lnTo>
                <a:lnTo>
                  <a:pt x="76256" y="318064"/>
                </a:lnTo>
                <a:lnTo>
                  <a:pt x="113021" y="335276"/>
                </a:lnTo>
                <a:lnTo>
                  <a:pt x="153924" y="341375"/>
                </a:lnTo>
                <a:lnTo>
                  <a:pt x="194826" y="335276"/>
                </a:lnTo>
                <a:lnTo>
                  <a:pt x="231591" y="318064"/>
                </a:lnTo>
                <a:lnTo>
                  <a:pt x="262747" y="291369"/>
                </a:lnTo>
                <a:lnTo>
                  <a:pt x="286822" y="256822"/>
                </a:lnTo>
                <a:lnTo>
                  <a:pt x="302346" y="216051"/>
                </a:lnTo>
                <a:lnTo>
                  <a:pt x="307848" y="170687"/>
                </a:lnTo>
                <a:lnTo>
                  <a:pt x="302346" y="125324"/>
                </a:lnTo>
                <a:lnTo>
                  <a:pt x="286822" y="84553"/>
                </a:lnTo>
                <a:lnTo>
                  <a:pt x="262747" y="50006"/>
                </a:lnTo>
                <a:lnTo>
                  <a:pt x="231591" y="23311"/>
                </a:lnTo>
                <a:lnTo>
                  <a:pt x="194826" y="609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6" name="Google Shape;206;p16"/>
          <p:cNvSpPr txBox="1"/>
          <p:nvPr/>
        </p:nvSpPr>
        <p:spPr>
          <a:xfrm>
            <a:off x="4848225" y="3308730"/>
            <a:ext cx="1416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2</a:t>
            </a:r>
            <a:endParaRPr sz="1800">
              <a:latin typeface="Calibri"/>
              <a:ea typeface="Calibri"/>
              <a:cs typeface="Calibri"/>
              <a:sym typeface="Calibri"/>
            </a:endParaRPr>
          </a:p>
        </p:txBody>
      </p:sp>
      <p:sp>
        <p:nvSpPr>
          <p:cNvPr id="207" name="Google Shape;207;p16"/>
          <p:cNvSpPr txBox="1"/>
          <p:nvPr/>
        </p:nvSpPr>
        <p:spPr>
          <a:xfrm>
            <a:off x="2795016" y="3457702"/>
            <a:ext cx="128905" cy="29972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3</a:t>
            </a:r>
            <a:endParaRPr sz="1800" dirty="0">
              <a:latin typeface="Calibri"/>
              <a:ea typeface="Calibri"/>
              <a:cs typeface="Calibri"/>
              <a:sym typeface="Calibri"/>
            </a:endParaRPr>
          </a:p>
        </p:txBody>
      </p:sp>
      <p:sp>
        <p:nvSpPr>
          <p:cNvPr id="208" name="Google Shape;208;p16"/>
          <p:cNvSpPr/>
          <p:nvPr/>
        </p:nvSpPr>
        <p:spPr>
          <a:xfrm>
            <a:off x="129539" y="2919983"/>
            <a:ext cx="306705" cy="340360"/>
          </a:xfrm>
          <a:custGeom>
            <a:avLst/>
            <a:gdLst/>
            <a:ahLst/>
            <a:cxnLst/>
            <a:rect l="l" t="t" r="r" b="b"/>
            <a:pathLst>
              <a:path w="306705" h="340360" extrusionOk="0">
                <a:moveTo>
                  <a:pt x="153162" y="0"/>
                </a:moveTo>
                <a:lnTo>
                  <a:pt x="112443" y="6069"/>
                </a:lnTo>
                <a:lnTo>
                  <a:pt x="75855" y="23198"/>
                </a:lnTo>
                <a:lnTo>
                  <a:pt x="44857" y="49768"/>
                </a:lnTo>
                <a:lnTo>
                  <a:pt x="20909" y="84158"/>
                </a:lnTo>
                <a:lnTo>
                  <a:pt x="5470" y="124751"/>
                </a:lnTo>
                <a:lnTo>
                  <a:pt x="0" y="169925"/>
                </a:lnTo>
                <a:lnTo>
                  <a:pt x="5470" y="215100"/>
                </a:lnTo>
                <a:lnTo>
                  <a:pt x="20909" y="255693"/>
                </a:lnTo>
                <a:lnTo>
                  <a:pt x="44857" y="290083"/>
                </a:lnTo>
                <a:lnTo>
                  <a:pt x="75855" y="316653"/>
                </a:lnTo>
                <a:lnTo>
                  <a:pt x="112443" y="333782"/>
                </a:lnTo>
                <a:lnTo>
                  <a:pt x="153162" y="339851"/>
                </a:lnTo>
                <a:lnTo>
                  <a:pt x="193880" y="333782"/>
                </a:lnTo>
                <a:lnTo>
                  <a:pt x="230468" y="316653"/>
                </a:lnTo>
                <a:lnTo>
                  <a:pt x="261466" y="290083"/>
                </a:lnTo>
                <a:lnTo>
                  <a:pt x="285414" y="255693"/>
                </a:lnTo>
                <a:lnTo>
                  <a:pt x="300853" y="215100"/>
                </a:lnTo>
                <a:lnTo>
                  <a:pt x="306324" y="169925"/>
                </a:lnTo>
                <a:lnTo>
                  <a:pt x="300853" y="124751"/>
                </a:lnTo>
                <a:lnTo>
                  <a:pt x="285414" y="84158"/>
                </a:lnTo>
                <a:lnTo>
                  <a:pt x="261466" y="49768"/>
                </a:lnTo>
                <a:lnTo>
                  <a:pt x="230468" y="23198"/>
                </a:lnTo>
                <a:lnTo>
                  <a:pt x="193880" y="6069"/>
                </a:lnTo>
                <a:lnTo>
                  <a:pt x="153162"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9" name="Google Shape;209;p16"/>
          <p:cNvSpPr txBox="1"/>
          <p:nvPr/>
        </p:nvSpPr>
        <p:spPr>
          <a:xfrm>
            <a:off x="212242" y="2925317"/>
            <a:ext cx="1416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4</a:t>
            </a:r>
            <a:endParaRPr sz="1800">
              <a:latin typeface="Calibri"/>
              <a:ea typeface="Calibri"/>
              <a:cs typeface="Calibri"/>
              <a:sym typeface="Calibri"/>
            </a:endParaRPr>
          </a:p>
        </p:txBody>
      </p:sp>
      <p:sp>
        <p:nvSpPr>
          <p:cNvPr id="3" name="Google Shape;192;p16">
            <a:extLst>
              <a:ext uri="{FF2B5EF4-FFF2-40B4-BE49-F238E27FC236}">
                <a16:creationId xmlns:a16="http://schemas.microsoft.com/office/drawing/2014/main" id="{80FB2274-F3B3-BC17-3B32-E59AFB8EBA14}"/>
              </a:ext>
            </a:extLst>
          </p:cNvPr>
          <p:cNvSpPr/>
          <p:nvPr/>
        </p:nvSpPr>
        <p:spPr>
          <a:xfrm>
            <a:off x="2803407" y="1113077"/>
            <a:ext cx="1914525" cy="2209800"/>
          </a:xfrm>
          <a:prstGeom prst="roundRect">
            <a:avLst>
              <a:gd name="adj" fmla="val 3610"/>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p>
            <a:pPr marL="91440" fontAlgn="t">
              <a:lnSpc>
                <a:spcPct val="118000"/>
              </a:lnSpc>
            </a:pPr>
            <a:endParaRPr sz="1100" b="1">
              <a:highlight>
                <a:srgbClr val="FFFFFF"/>
              </a:highlight>
              <a:latin typeface="Arial" panose="020B0604020202020204" pitchFamily="34" charset="0"/>
              <a:cs typeface="Arial" panose="020B0604020202020204" pitchFamily="34" charset="0"/>
            </a:endParaRPr>
          </a:p>
        </p:txBody>
      </p:sp>
      <p:sp>
        <p:nvSpPr>
          <p:cNvPr id="4" name="Google Shape;193;p16">
            <a:extLst>
              <a:ext uri="{FF2B5EF4-FFF2-40B4-BE49-F238E27FC236}">
                <a16:creationId xmlns:a16="http://schemas.microsoft.com/office/drawing/2014/main" id="{52B39978-1303-42AE-3CFB-7CDEDE3B3DA9}"/>
              </a:ext>
            </a:extLst>
          </p:cNvPr>
          <p:cNvSpPr txBox="1"/>
          <p:nvPr/>
        </p:nvSpPr>
        <p:spPr>
          <a:xfrm>
            <a:off x="2885042" y="1158797"/>
            <a:ext cx="1796414" cy="2077428"/>
          </a:xfrm>
          <a:prstGeom prst="rect">
            <a:avLst/>
          </a:prstGeom>
          <a:noFill/>
          <a:ln>
            <a:noFill/>
          </a:ln>
        </p:spPr>
        <p:txBody>
          <a:bodyPr spcFirstLastPara="1" wrap="square" lIns="0" tIns="12700" rIns="0" bIns="0" anchor="t" anchorCtr="0">
            <a:spAutoFit/>
          </a:bodyPr>
          <a:lstStyle/>
          <a:p>
            <a:pPr marL="24765" marR="0" lvl="0" indent="0" algn="l" rtl="0">
              <a:lnSpc>
                <a:spcPct val="118333"/>
              </a:lnSpc>
              <a:spcBef>
                <a:spcPts val="0"/>
              </a:spcBef>
              <a:spcAft>
                <a:spcPts val="0"/>
              </a:spcAft>
              <a:buNone/>
            </a:pPr>
            <a:r>
              <a:rPr lang="en-US" sz="1200" b="1" u="sng" dirty="0">
                <a:latin typeface="Arial"/>
                <a:ea typeface="Arial"/>
                <a:cs typeface="Arial"/>
                <a:sym typeface="Arial"/>
              </a:rPr>
              <a:t>Design and Planning</a:t>
            </a:r>
          </a:p>
          <a:p>
            <a:pPr marL="139065" marR="201930" indent="-114300">
              <a:lnSpc>
                <a:spcPct val="117499"/>
              </a:lnSpc>
              <a:spcBef>
                <a:spcPts val="50"/>
              </a:spcBef>
              <a:buSzPts val="1200"/>
              <a:buFont typeface="Arial"/>
              <a:buChar char="•"/>
            </a:pPr>
            <a:r>
              <a:rPr lang="en-US" sz="1100" dirty="0"/>
              <a:t>Confirm objectives</a:t>
            </a:r>
          </a:p>
          <a:p>
            <a:pPr marL="139065" marR="201930" indent="-114300">
              <a:lnSpc>
                <a:spcPct val="117499"/>
              </a:lnSpc>
              <a:spcBef>
                <a:spcPts val="50"/>
              </a:spcBef>
              <a:buSzPts val="1200"/>
              <a:buFont typeface="Arial"/>
              <a:buChar char="•"/>
            </a:pPr>
            <a:r>
              <a:rPr lang="en-US" sz="1100" dirty="0"/>
              <a:t>Refine themes that will drive solution</a:t>
            </a:r>
          </a:p>
          <a:p>
            <a:pPr marL="139065" marR="201930" indent="-114300">
              <a:lnSpc>
                <a:spcPct val="117499"/>
              </a:lnSpc>
              <a:spcBef>
                <a:spcPts val="50"/>
              </a:spcBef>
              <a:buSzPts val="1200"/>
              <a:buFont typeface="Arial"/>
              <a:buChar char="•"/>
            </a:pPr>
            <a:r>
              <a:rPr lang="en-US" sz="1100" dirty="0"/>
              <a:t>Key hypotheses</a:t>
            </a:r>
          </a:p>
          <a:p>
            <a:pPr marL="139065" marR="201930" indent="-114300">
              <a:lnSpc>
                <a:spcPct val="117499"/>
              </a:lnSpc>
              <a:spcBef>
                <a:spcPts val="50"/>
              </a:spcBef>
              <a:buSzPts val="1200"/>
              <a:buFont typeface="Arial"/>
              <a:buChar char="•"/>
            </a:pPr>
            <a:r>
              <a:rPr lang="en-US" sz="1100" dirty="0"/>
              <a:t>Select sets of candidate driver variables</a:t>
            </a:r>
          </a:p>
          <a:p>
            <a:pPr marL="139065" marR="201930" indent="-114300">
              <a:lnSpc>
                <a:spcPct val="117499"/>
              </a:lnSpc>
              <a:spcBef>
                <a:spcPts val="50"/>
              </a:spcBef>
              <a:buSzPts val="1200"/>
              <a:buFont typeface="Arial"/>
              <a:buChar char="•"/>
            </a:pPr>
            <a:r>
              <a:rPr lang="en-US" sz="1100" dirty="0"/>
              <a:t>What segment groups we want </a:t>
            </a:r>
            <a:r>
              <a:rPr lang="en-US" sz="1050" dirty="0"/>
              <a:t>to </a:t>
            </a:r>
            <a:r>
              <a:rPr lang="en-US" sz="1100" dirty="0"/>
              <a:t>understand</a:t>
            </a:r>
            <a:endParaRPr lang="en-US" sz="1200" dirty="0"/>
          </a:p>
        </p:txBody>
      </p:sp>
      <p:sp>
        <p:nvSpPr>
          <p:cNvPr id="5" name="Google Shape;194;p16">
            <a:extLst>
              <a:ext uri="{FF2B5EF4-FFF2-40B4-BE49-F238E27FC236}">
                <a16:creationId xmlns:a16="http://schemas.microsoft.com/office/drawing/2014/main" id="{8EAAB744-C997-C1DC-3A86-C32FFE45618F}"/>
              </a:ext>
            </a:extLst>
          </p:cNvPr>
          <p:cNvSpPr/>
          <p:nvPr/>
        </p:nvSpPr>
        <p:spPr>
          <a:xfrm>
            <a:off x="2756539" y="3535124"/>
            <a:ext cx="307975" cy="341630"/>
          </a:xfrm>
          <a:custGeom>
            <a:avLst/>
            <a:gdLst/>
            <a:ahLst/>
            <a:cxnLst/>
            <a:rect l="l" t="t" r="r" b="b"/>
            <a:pathLst>
              <a:path w="307975" h="341629" extrusionOk="0">
                <a:moveTo>
                  <a:pt x="153924" y="0"/>
                </a:moveTo>
                <a:lnTo>
                  <a:pt x="113021" y="6099"/>
                </a:lnTo>
                <a:lnTo>
                  <a:pt x="76256" y="23311"/>
                </a:lnTo>
                <a:lnTo>
                  <a:pt x="45100" y="50006"/>
                </a:lnTo>
                <a:lnTo>
                  <a:pt x="21025" y="84553"/>
                </a:lnTo>
                <a:lnTo>
                  <a:pt x="5501" y="125324"/>
                </a:lnTo>
                <a:lnTo>
                  <a:pt x="0" y="170687"/>
                </a:lnTo>
                <a:lnTo>
                  <a:pt x="5501" y="216051"/>
                </a:lnTo>
                <a:lnTo>
                  <a:pt x="21025" y="256822"/>
                </a:lnTo>
                <a:lnTo>
                  <a:pt x="45100" y="291369"/>
                </a:lnTo>
                <a:lnTo>
                  <a:pt x="76256" y="318064"/>
                </a:lnTo>
                <a:lnTo>
                  <a:pt x="113021" y="335276"/>
                </a:lnTo>
                <a:lnTo>
                  <a:pt x="153924" y="341375"/>
                </a:lnTo>
                <a:lnTo>
                  <a:pt x="194826" y="335276"/>
                </a:lnTo>
                <a:lnTo>
                  <a:pt x="231591" y="318064"/>
                </a:lnTo>
                <a:lnTo>
                  <a:pt x="262747" y="291369"/>
                </a:lnTo>
                <a:lnTo>
                  <a:pt x="286822" y="256822"/>
                </a:lnTo>
                <a:lnTo>
                  <a:pt x="302346" y="216051"/>
                </a:lnTo>
                <a:lnTo>
                  <a:pt x="307848" y="170687"/>
                </a:lnTo>
                <a:lnTo>
                  <a:pt x="302346" y="125324"/>
                </a:lnTo>
                <a:lnTo>
                  <a:pt x="286822" y="84553"/>
                </a:lnTo>
                <a:lnTo>
                  <a:pt x="262747" y="50006"/>
                </a:lnTo>
                <a:lnTo>
                  <a:pt x="231591" y="23311"/>
                </a:lnTo>
                <a:lnTo>
                  <a:pt x="194826" y="609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 name="Google Shape;206;p16">
            <a:extLst>
              <a:ext uri="{FF2B5EF4-FFF2-40B4-BE49-F238E27FC236}">
                <a16:creationId xmlns:a16="http://schemas.microsoft.com/office/drawing/2014/main" id="{9799F238-AA75-6680-DB63-F58997BBDC00}"/>
              </a:ext>
            </a:extLst>
          </p:cNvPr>
          <p:cNvSpPr txBox="1"/>
          <p:nvPr/>
        </p:nvSpPr>
        <p:spPr>
          <a:xfrm>
            <a:off x="2840741" y="3541346"/>
            <a:ext cx="1416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3</a:t>
            </a:r>
            <a:endParaRPr sz="1800" dirty="0">
              <a:latin typeface="Calibri"/>
              <a:ea typeface="Calibri"/>
              <a:cs typeface="Calibri"/>
              <a:sym typeface="Calibri"/>
            </a:endParaRPr>
          </a:p>
        </p:txBody>
      </p:sp>
      <p:grpSp>
        <p:nvGrpSpPr>
          <p:cNvPr id="12" name="Group 11">
            <a:extLst>
              <a:ext uri="{FF2B5EF4-FFF2-40B4-BE49-F238E27FC236}">
                <a16:creationId xmlns:a16="http://schemas.microsoft.com/office/drawing/2014/main" id="{4F09BE95-E2C5-DD9E-D616-CAF9F57113A3}"/>
              </a:ext>
            </a:extLst>
          </p:cNvPr>
          <p:cNvGrpSpPr/>
          <p:nvPr/>
        </p:nvGrpSpPr>
        <p:grpSpPr>
          <a:xfrm>
            <a:off x="202154" y="871090"/>
            <a:ext cx="1780397" cy="972724"/>
            <a:chOff x="4512714" y="958482"/>
            <a:chExt cx="1780397" cy="972724"/>
          </a:xfrm>
        </p:grpSpPr>
        <p:sp>
          <p:nvSpPr>
            <p:cNvPr id="8" name="Google Shape;129;p15">
              <a:extLst>
                <a:ext uri="{FF2B5EF4-FFF2-40B4-BE49-F238E27FC236}">
                  <a16:creationId xmlns:a16="http://schemas.microsoft.com/office/drawing/2014/main" id="{6C917AB8-2452-AC47-4C9C-9FDCD85F70C9}"/>
                </a:ext>
              </a:extLst>
            </p:cNvPr>
            <p:cNvSpPr/>
            <p:nvPr/>
          </p:nvSpPr>
          <p:spPr>
            <a:xfrm>
              <a:off x="4699928" y="1145502"/>
              <a:ext cx="1593183" cy="785704"/>
            </a:xfrm>
            <a:prstGeom prst="roundRect">
              <a:avLst/>
            </a:prstGeom>
            <a:solidFill>
              <a:srgbClr val="00B0F0"/>
            </a:solidFill>
            <a:ln w="1980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 name="Google Shape;130;p15">
              <a:extLst>
                <a:ext uri="{FF2B5EF4-FFF2-40B4-BE49-F238E27FC236}">
                  <a16:creationId xmlns:a16="http://schemas.microsoft.com/office/drawing/2014/main" id="{D92BED9D-0761-7391-F9EE-7D48A5CC1538}"/>
                </a:ext>
              </a:extLst>
            </p:cNvPr>
            <p:cNvSpPr txBox="1"/>
            <p:nvPr/>
          </p:nvSpPr>
          <p:spPr>
            <a:xfrm>
              <a:off x="4991330" y="1306697"/>
              <a:ext cx="1097413" cy="376252"/>
            </a:xfrm>
            <a:prstGeom prst="rect">
              <a:avLst/>
            </a:prstGeom>
            <a:noFill/>
            <a:ln>
              <a:noFill/>
            </a:ln>
          </p:spPr>
          <p:txBody>
            <a:bodyPr spcFirstLastPara="1" wrap="square" lIns="0" tIns="17775" rIns="0" bIns="0" anchor="t" anchorCtr="0">
              <a:spAutoFit/>
            </a:bodyPr>
            <a:lstStyle/>
            <a:p>
              <a:pPr marL="12700" marR="5080" lvl="0" indent="-1904" algn="ctr" rtl="0">
                <a:lnSpc>
                  <a:spcPct val="97200"/>
                </a:lnSpc>
                <a:spcBef>
                  <a:spcPts val="0"/>
                </a:spcBef>
                <a:spcAft>
                  <a:spcPts val="0"/>
                </a:spcAft>
                <a:buNone/>
              </a:pPr>
              <a:r>
                <a:rPr lang="en-US" sz="1200" b="1" u="sng" dirty="0">
                  <a:solidFill>
                    <a:schemeClr val="bg1"/>
                  </a:solidFill>
                  <a:latin typeface="Arial"/>
                  <a:ea typeface="Arial"/>
                  <a:cs typeface="Arial"/>
                  <a:sym typeface="Arial"/>
                </a:rPr>
                <a:t>Final segment </a:t>
              </a:r>
              <a:r>
                <a:rPr lang="en-US" sz="1200" b="1" dirty="0">
                  <a:solidFill>
                    <a:schemeClr val="bg1"/>
                  </a:solidFill>
                  <a:latin typeface="Arial"/>
                  <a:ea typeface="Arial"/>
                  <a:cs typeface="Arial"/>
                  <a:sym typeface="Arial"/>
                </a:rPr>
                <a:t>solutions</a:t>
              </a:r>
              <a:endParaRPr sz="1200" dirty="0">
                <a:solidFill>
                  <a:schemeClr val="bg1"/>
                </a:solidFill>
                <a:latin typeface="Arial"/>
                <a:ea typeface="Arial"/>
                <a:cs typeface="Arial"/>
                <a:sym typeface="Arial"/>
              </a:endParaRPr>
            </a:p>
          </p:txBody>
        </p:sp>
        <p:sp>
          <p:nvSpPr>
            <p:cNvPr id="10" name="Google Shape;133;p15">
              <a:extLst>
                <a:ext uri="{FF2B5EF4-FFF2-40B4-BE49-F238E27FC236}">
                  <a16:creationId xmlns:a16="http://schemas.microsoft.com/office/drawing/2014/main" id="{39C7F7AE-B376-C162-C04A-A4F60B2CA203}"/>
                </a:ext>
              </a:extLst>
            </p:cNvPr>
            <p:cNvSpPr/>
            <p:nvPr/>
          </p:nvSpPr>
          <p:spPr>
            <a:xfrm>
              <a:off x="4512714" y="958482"/>
              <a:ext cx="395847" cy="348215"/>
            </a:xfrm>
            <a:custGeom>
              <a:avLst/>
              <a:gdLst/>
              <a:ahLst/>
              <a:cxnLst/>
              <a:rect l="l" t="t" r="r" b="b"/>
              <a:pathLst>
                <a:path w="307975" h="341630" extrusionOk="0">
                  <a:moveTo>
                    <a:pt x="153924" y="0"/>
                  </a:moveTo>
                  <a:lnTo>
                    <a:pt x="113021" y="6099"/>
                  </a:lnTo>
                  <a:lnTo>
                    <a:pt x="76256" y="23311"/>
                  </a:lnTo>
                  <a:lnTo>
                    <a:pt x="45100" y="50006"/>
                  </a:lnTo>
                  <a:lnTo>
                    <a:pt x="21025" y="84553"/>
                  </a:lnTo>
                  <a:lnTo>
                    <a:pt x="5501" y="125324"/>
                  </a:lnTo>
                  <a:lnTo>
                    <a:pt x="0" y="170687"/>
                  </a:lnTo>
                  <a:lnTo>
                    <a:pt x="5501" y="216051"/>
                  </a:lnTo>
                  <a:lnTo>
                    <a:pt x="21025" y="256822"/>
                  </a:lnTo>
                  <a:lnTo>
                    <a:pt x="45100" y="291369"/>
                  </a:lnTo>
                  <a:lnTo>
                    <a:pt x="76256" y="318064"/>
                  </a:lnTo>
                  <a:lnTo>
                    <a:pt x="113021" y="335276"/>
                  </a:lnTo>
                  <a:lnTo>
                    <a:pt x="153924" y="341375"/>
                  </a:lnTo>
                  <a:lnTo>
                    <a:pt x="194826" y="335276"/>
                  </a:lnTo>
                  <a:lnTo>
                    <a:pt x="231591" y="318064"/>
                  </a:lnTo>
                  <a:lnTo>
                    <a:pt x="262747" y="291369"/>
                  </a:lnTo>
                  <a:lnTo>
                    <a:pt x="286822" y="256822"/>
                  </a:lnTo>
                  <a:lnTo>
                    <a:pt x="302346" y="216051"/>
                  </a:lnTo>
                  <a:lnTo>
                    <a:pt x="307848" y="170687"/>
                  </a:lnTo>
                  <a:lnTo>
                    <a:pt x="302346" y="125324"/>
                  </a:lnTo>
                  <a:lnTo>
                    <a:pt x="286822" y="84553"/>
                  </a:lnTo>
                  <a:lnTo>
                    <a:pt x="262747" y="50006"/>
                  </a:lnTo>
                  <a:lnTo>
                    <a:pt x="231591" y="23311"/>
                  </a:lnTo>
                  <a:lnTo>
                    <a:pt x="194826" y="609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 name="Google Shape;168;p15">
              <a:extLst>
                <a:ext uri="{FF2B5EF4-FFF2-40B4-BE49-F238E27FC236}">
                  <a16:creationId xmlns:a16="http://schemas.microsoft.com/office/drawing/2014/main" id="{0CF4C8DE-FCF8-65DF-C83E-9A73CFBBBBA2}"/>
                </a:ext>
              </a:extLst>
            </p:cNvPr>
            <p:cNvSpPr txBox="1"/>
            <p:nvPr/>
          </p:nvSpPr>
          <p:spPr>
            <a:xfrm>
              <a:off x="4640673" y="966966"/>
              <a:ext cx="182008" cy="43527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5</a:t>
              </a:r>
              <a:endParaRPr sz="1800" dirty="0">
                <a:latin typeface="Calibri"/>
                <a:ea typeface="Calibri"/>
                <a:cs typeface="Calibri"/>
                <a:sym typeface="Calibri"/>
              </a:endParaRPr>
            </a:p>
          </p:txBody>
        </p:sp>
      </p:grpSp>
      <p:sp>
        <p:nvSpPr>
          <p:cNvPr id="21" name="Google Shape;146;p15">
            <a:extLst>
              <a:ext uri="{FF2B5EF4-FFF2-40B4-BE49-F238E27FC236}">
                <a16:creationId xmlns:a16="http://schemas.microsoft.com/office/drawing/2014/main" id="{12306B18-8B50-ECBC-BBA6-2D09EC230A25}"/>
              </a:ext>
            </a:extLst>
          </p:cNvPr>
          <p:cNvSpPr/>
          <p:nvPr/>
        </p:nvSpPr>
        <p:spPr>
          <a:xfrm rot="17691465">
            <a:off x="2018178" y="2594537"/>
            <a:ext cx="734174" cy="503522"/>
          </a:xfrm>
          <a:custGeom>
            <a:avLst/>
            <a:gdLst/>
            <a:ahLst/>
            <a:cxnLst/>
            <a:rect l="l" t="t" r="r" b="b"/>
            <a:pathLst>
              <a:path w="893445" h="596900" extrusionOk="0">
                <a:moveTo>
                  <a:pt x="10287" y="13335"/>
                </a:moveTo>
                <a:lnTo>
                  <a:pt x="7747" y="1397"/>
                </a:lnTo>
                <a:lnTo>
                  <a:pt x="4191" y="0"/>
                </a:lnTo>
                <a:lnTo>
                  <a:pt x="0" y="1651"/>
                </a:lnTo>
                <a:lnTo>
                  <a:pt x="2413" y="13716"/>
                </a:lnTo>
                <a:lnTo>
                  <a:pt x="6096" y="14986"/>
                </a:lnTo>
                <a:lnTo>
                  <a:pt x="10287" y="13335"/>
                </a:lnTo>
                <a:close/>
              </a:path>
              <a:path w="893445" h="596900" extrusionOk="0">
                <a:moveTo>
                  <a:pt x="33147" y="22479"/>
                </a:moveTo>
                <a:lnTo>
                  <a:pt x="31115" y="10541"/>
                </a:lnTo>
                <a:lnTo>
                  <a:pt x="27940" y="9144"/>
                </a:lnTo>
                <a:lnTo>
                  <a:pt x="24384" y="10795"/>
                </a:lnTo>
                <a:lnTo>
                  <a:pt x="26543" y="22860"/>
                </a:lnTo>
                <a:lnTo>
                  <a:pt x="29591" y="24130"/>
                </a:lnTo>
                <a:lnTo>
                  <a:pt x="33147" y="22479"/>
                </a:lnTo>
                <a:close/>
              </a:path>
              <a:path w="893445" h="596900" extrusionOk="0">
                <a:moveTo>
                  <a:pt x="57531" y="31623"/>
                </a:moveTo>
                <a:lnTo>
                  <a:pt x="54991" y="19685"/>
                </a:lnTo>
                <a:lnTo>
                  <a:pt x="51435" y="18288"/>
                </a:lnTo>
                <a:lnTo>
                  <a:pt x="47244" y="19939"/>
                </a:lnTo>
                <a:lnTo>
                  <a:pt x="49657" y="32004"/>
                </a:lnTo>
                <a:lnTo>
                  <a:pt x="53340" y="33274"/>
                </a:lnTo>
                <a:lnTo>
                  <a:pt x="57531" y="31623"/>
                </a:lnTo>
                <a:close/>
              </a:path>
              <a:path w="893445" h="596900" extrusionOk="0">
                <a:moveTo>
                  <a:pt x="80391" y="41021"/>
                </a:moveTo>
                <a:lnTo>
                  <a:pt x="78359" y="30226"/>
                </a:lnTo>
                <a:lnTo>
                  <a:pt x="75184" y="28956"/>
                </a:lnTo>
                <a:lnTo>
                  <a:pt x="71628" y="30480"/>
                </a:lnTo>
                <a:lnTo>
                  <a:pt x="73787" y="41275"/>
                </a:lnTo>
                <a:lnTo>
                  <a:pt x="76835" y="42545"/>
                </a:lnTo>
                <a:lnTo>
                  <a:pt x="80391" y="41021"/>
                </a:lnTo>
                <a:close/>
              </a:path>
              <a:path w="893445" h="596900" extrusionOk="0">
                <a:moveTo>
                  <a:pt x="104775" y="50165"/>
                </a:moveTo>
                <a:lnTo>
                  <a:pt x="102235" y="39370"/>
                </a:lnTo>
                <a:lnTo>
                  <a:pt x="98679" y="38100"/>
                </a:lnTo>
                <a:lnTo>
                  <a:pt x="94488" y="39624"/>
                </a:lnTo>
                <a:lnTo>
                  <a:pt x="96901" y="50419"/>
                </a:lnTo>
                <a:lnTo>
                  <a:pt x="100584" y="51689"/>
                </a:lnTo>
                <a:lnTo>
                  <a:pt x="104775" y="50165"/>
                </a:lnTo>
                <a:close/>
              </a:path>
              <a:path w="893445" h="596900" extrusionOk="0">
                <a:moveTo>
                  <a:pt x="127762" y="61087"/>
                </a:moveTo>
                <a:lnTo>
                  <a:pt x="125984" y="50165"/>
                </a:lnTo>
                <a:lnTo>
                  <a:pt x="122682" y="48768"/>
                </a:lnTo>
                <a:lnTo>
                  <a:pt x="118872" y="50038"/>
                </a:lnTo>
                <a:lnTo>
                  <a:pt x="120650" y="60960"/>
                </a:lnTo>
                <a:lnTo>
                  <a:pt x="123952" y="62357"/>
                </a:lnTo>
                <a:lnTo>
                  <a:pt x="127762" y="61087"/>
                </a:lnTo>
                <a:close/>
              </a:path>
              <a:path w="893445" h="596900" extrusionOk="0">
                <a:moveTo>
                  <a:pt x="150622" y="71755"/>
                </a:moveTo>
                <a:lnTo>
                  <a:pt x="148844" y="60833"/>
                </a:lnTo>
                <a:lnTo>
                  <a:pt x="145542" y="59436"/>
                </a:lnTo>
                <a:lnTo>
                  <a:pt x="141732" y="60706"/>
                </a:lnTo>
                <a:lnTo>
                  <a:pt x="143510" y="71628"/>
                </a:lnTo>
                <a:lnTo>
                  <a:pt x="146812" y="73025"/>
                </a:lnTo>
                <a:lnTo>
                  <a:pt x="150622" y="71755"/>
                </a:lnTo>
                <a:close/>
              </a:path>
              <a:path w="893445" h="596900" extrusionOk="0">
                <a:moveTo>
                  <a:pt x="173482" y="82169"/>
                </a:moveTo>
                <a:lnTo>
                  <a:pt x="171704" y="70104"/>
                </a:lnTo>
                <a:lnTo>
                  <a:pt x="168402" y="68580"/>
                </a:lnTo>
                <a:lnTo>
                  <a:pt x="164592" y="70104"/>
                </a:lnTo>
                <a:lnTo>
                  <a:pt x="166370" y="82169"/>
                </a:lnTo>
                <a:lnTo>
                  <a:pt x="169672" y="83693"/>
                </a:lnTo>
                <a:lnTo>
                  <a:pt x="173482" y="82169"/>
                </a:lnTo>
                <a:close/>
              </a:path>
              <a:path w="893445" h="596900" extrusionOk="0">
                <a:moveTo>
                  <a:pt x="196342" y="92837"/>
                </a:moveTo>
                <a:lnTo>
                  <a:pt x="194564" y="80772"/>
                </a:lnTo>
                <a:lnTo>
                  <a:pt x="191262" y="79248"/>
                </a:lnTo>
                <a:lnTo>
                  <a:pt x="187452" y="80772"/>
                </a:lnTo>
                <a:lnTo>
                  <a:pt x="189230" y="92837"/>
                </a:lnTo>
                <a:lnTo>
                  <a:pt x="192532" y="94361"/>
                </a:lnTo>
                <a:lnTo>
                  <a:pt x="196342" y="92837"/>
                </a:lnTo>
                <a:close/>
              </a:path>
              <a:path w="893445" h="596900" extrusionOk="0">
                <a:moveTo>
                  <a:pt x="219329" y="103759"/>
                </a:moveTo>
                <a:lnTo>
                  <a:pt x="218059" y="91567"/>
                </a:lnTo>
                <a:lnTo>
                  <a:pt x="214503" y="89916"/>
                </a:lnTo>
                <a:lnTo>
                  <a:pt x="210312" y="91186"/>
                </a:lnTo>
                <a:lnTo>
                  <a:pt x="211582" y="103378"/>
                </a:lnTo>
                <a:lnTo>
                  <a:pt x="215138" y="105029"/>
                </a:lnTo>
                <a:lnTo>
                  <a:pt x="219329" y="103759"/>
                </a:lnTo>
                <a:close/>
              </a:path>
              <a:path w="893445" h="596900" extrusionOk="0">
                <a:moveTo>
                  <a:pt x="242189" y="115951"/>
                </a:moveTo>
                <a:lnTo>
                  <a:pt x="240919" y="103759"/>
                </a:lnTo>
                <a:lnTo>
                  <a:pt x="237363" y="102108"/>
                </a:lnTo>
                <a:lnTo>
                  <a:pt x="233172" y="103378"/>
                </a:lnTo>
                <a:lnTo>
                  <a:pt x="234442" y="115570"/>
                </a:lnTo>
                <a:lnTo>
                  <a:pt x="237998" y="117221"/>
                </a:lnTo>
                <a:lnTo>
                  <a:pt x="242189" y="115951"/>
                </a:lnTo>
                <a:close/>
              </a:path>
              <a:path w="893445" h="596900" extrusionOk="0">
                <a:moveTo>
                  <a:pt x="265049" y="126619"/>
                </a:moveTo>
                <a:lnTo>
                  <a:pt x="263779" y="114427"/>
                </a:lnTo>
                <a:lnTo>
                  <a:pt x="260223" y="112776"/>
                </a:lnTo>
                <a:lnTo>
                  <a:pt x="256032" y="114046"/>
                </a:lnTo>
                <a:lnTo>
                  <a:pt x="257302" y="126238"/>
                </a:lnTo>
                <a:lnTo>
                  <a:pt x="260858" y="127889"/>
                </a:lnTo>
                <a:lnTo>
                  <a:pt x="265049" y="126619"/>
                </a:lnTo>
                <a:close/>
              </a:path>
              <a:path w="893445" h="596900" extrusionOk="0">
                <a:moveTo>
                  <a:pt x="287909" y="138811"/>
                </a:moveTo>
                <a:lnTo>
                  <a:pt x="286639" y="126619"/>
                </a:lnTo>
                <a:lnTo>
                  <a:pt x="283083" y="124968"/>
                </a:lnTo>
                <a:lnTo>
                  <a:pt x="278892" y="126238"/>
                </a:lnTo>
                <a:lnTo>
                  <a:pt x="280162" y="138430"/>
                </a:lnTo>
                <a:lnTo>
                  <a:pt x="283718" y="140081"/>
                </a:lnTo>
                <a:lnTo>
                  <a:pt x="287909" y="138811"/>
                </a:lnTo>
                <a:close/>
              </a:path>
              <a:path w="893445" h="596900" extrusionOk="0">
                <a:moveTo>
                  <a:pt x="310261" y="149733"/>
                </a:moveTo>
                <a:lnTo>
                  <a:pt x="309372" y="138811"/>
                </a:lnTo>
                <a:lnTo>
                  <a:pt x="306070" y="137160"/>
                </a:lnTo>
                <a:lnTo>
                  <a:pt x="301752" y="138176"/>
                </a:lnTo>
                <a:lnTo>
                  <a:pt x="302514" y="149225"/>
                </a:lnTo>
                <a:lnTo>
                  <a:pt x="305943" y="150749"/>
                </a:lnTo>
                <a:lnTo>
                  <a:pt x="310261" y="149733"/>
                </a:lnTo>
                <a:close/>
              </a:path>
              <a:path w="893445" h="596900" extrusionOk="0">
                <a:moveTo>
                  <a:pt x="331724" y="161925"/>
                </a:moveTo>
                <a:lnTo>
                  <a:pt x="330962" y="151003"/>
                </a:lnTo>
                <a:lnTo>
                  <a:pt x="328168" y="149352"/>
                </a:lnTo>
                <a:lnTo>
                  <a:pt x="324612" y="150368"/>
                </a:lnTo>
                <a:lnTo>
                  <a:pt x="325247" y="161417"/>
                </a:lnTo>
                <a:lnTo>
                  <a:pt x="328041" y="162941"/>
                </a:lnTo>
                <a:lnTo>
                  <a:pt x="331724" y="161925"/>
                </a:lnTo>
                <a:close/>
              </a:path>
              <a:path w="893445" h="596900" extrusionOk="0">
                <a:moveTo>
                  <a:pt x="354457" y="175514"/>
                </a:moveTo>
                <a:lnTo>
                  <a:pt x="353568" y="163322"/>
                </a:lnTo>
                <a:lnTo>
                  <a:pt x="350266" y="161544"/>
                </a:lnTo>
                <a:lnTo>
                  <a:pt x="345948" y="162687"/>
                </a:lnTo>
                <a:lnTo>
                  <a:pt x="346710" y="174879"/>
                </a:lnTo>
                <a:lnTo>
                  <a:pt x="350139" y="176657"/>
                </a:lnTo>
                <a:lnTo>
                  <a:pt x="354457" y="175514"/>
                </a:lnTo>
                <a:close/>
              </a:path>
              <a:path w="893445" h="596900" extrusionOk="0">
                <a:moveTo>
                  <a:pt x="375920" y="187706"/>
                </a:moveTo>
                <a:lnTo>
                  <a:pt x="375158" y="175514"/>
                </a:lnTo>
                <a:lnTo>
                  <a:pt x="372364" y="173736"/>
                </a:lnTo>
                <a:lnTo>
                  <a:pt x="368808" y="174879"/>
                </a:lnTo>
                <a:lnTo>
                  <a:pt x="369443" y="187071"/>
                </a:lnTo>
                <a:lnTo>
                  <a:pt x="372237" y="188849"/>
                </a:lnTo>
                <a:lnTo>
                  <a:pt x="375920" y="187706"/>
                </a:lnTo>
                <a:close/>
              </a:path>
              <a:path w="893445" h="596900" extrusionOk="0">
                <a:moveTo>
                  <a:pt x="397256" y="200152"/>
                </a:moveTo>
                <a:lnTo>
                  <a:pt x="397002" y="187833"/>
                </a:lnTo>
                <a:lnTo>
                  <a:pt x="394081" y="185928"/>
                </a:lnTo>
                <a:lnTo>
                  <a:pt x="390144" y="186944"/>
                </a:lnTo>
                <a:lnTo>
                  <a:pt x="390398" y="199136"/>
                </a:lnTo>
                <a:lnTo>
                  <a:pt x="393319" y="201041"/>
                </a:lnTo>
                <a:lnTo>
                  <a:pt x="397256" y="200152"/>
                </a:lnTo>
                <a:close/>
              </a:path>
              <a:path w="893445" h="596900" extrusionOk="0">
                <a:moveTo>
                  <a:pt x="420116" y="213868"/>
                </a:moveTo>
                <a:lnTo>
                  <a:pt x="419862" y="201549"/>
                </a:lnTo>
                <a:lnTo>
                  <a:pt x="416941" y="199644"/>
                </a:lnTo>
                <a:lnTo>
                  <a:pt x="413004" y="200660"/>
                </a:lnTo>
                <a:lnTo>
                  <a:pt x="413258" y="212852"/>
                </a:lnTo>
                <a:lnTo>
                  <a:pt x="416179" y="214757"/>
                </a:lnTo>
                <a:lnTo>
                  <a:pt x="420116" y="213868"/>
                </a:lnTo>
                <a:close/>
              </a:path>
              <a:path w="893445" h="596900" extrusionOk="0">
                <a:moveTo>
                  <a:pt x="441452" y="226060"/>
                </a:moveTo>
                <a:lnTo>
                  <a:pt x="441198" y="215138"/>
                </a:lnTo>
                <a:lnTo>
                  <a:pt x="438277" y="213360"/>
                </a:lnTo>
                <a:lnTo>
                  <a:pt x="434340" y="214249"/>
                </a:lnTo>
                <a:lnTo>
                  <a:pt x="434594" y="225298"/>
                </a:lnTo>
                <a:lnTo>
                  <a:pt x="437515" y="226949"/>
                </a:lnTo>
                <a:lnTo>
                  <a:pt x="441452" y="226060"/>
                </a:lnTo>
                <a:close/>
              </a:path>
              <a:path w="893445" h="596900" extrusionOk="0">
                <a:moveTo>
                  <a:pt x="462788" y="239776"/>
                </a:moveTo>
                <a:lnTo>
                  <a:pt x="462534" y="228854"/>
                </a:lnTo>
                <a:lnTo>
                  <a:pt x="459613" y="227076"/>
                </a:lnTo>
                <a:lnTo>
                  <a:pt x="455676" y="227965"/>
                </a:lnTo>
                <a:lnTo>
                  <a:pt x="455930" y="239014"/>
                </a:lnTo>
                <a:lnTo>
                  <a:pt x="458851" y="240665"/>
                </a:lnTo>
                <a:lnTo>
                  <a:pt x="462788" y="239776"/>
                </a:lnTo>
                <a:close/>
              </a:path>
              <a:path w="893445" h="596900" extrusionOk="0">
                <a:moveTo>
                  <a:pt x="484124" y="241300"/>
                </a:moveTo>
                <a:lnTo>
                  <a:pt x="481203" y="239268"/>
                </a:lnTo>
                <a:lnTo>
                  <a:pt x="477266" y="240030"/>
                </a:lnTo>
                <a:lnTo>
                  <a:pt x="477012" y="252349"/>
                </a:lnTo>
                <a:lnTo>
                  <a:pt x="479933" y="254381"/>
                </a:lnTo>
                <a:lnTo>
                  <a:pt x="483870" y="253619"/>
                </a:lnTo>
                <a:lnTo>
                  <a:pt x="484124" y="241300"/>
                </a:lnTo>
                <a:close/>
              </a:path>
              <a:path w="893445" h="596900" extrusionOk="0">
                <a:moveTo>
                  <a:pt x="505460" y="256413"/>
                </a:moveTo>
                <a:lnTo>
                  <a:pt x="502539" y="254508"/>
                </a:lnTo>
                <a:lnTo>
                  <a:pt x="498602" y="255270"/>
                </a:lnTo>
                <a:lnTo>
                  <a:pt x="498348" y="266192"/>
                </a:lnTo>
                <a:lnTo>
                  <a:pt x="501269" y="268097"/>
                </a:lnTo>
                <a:lnTo>
                  <a:pt x="505206" y="267335"/>
                </a:lnTo>
                <a:lnTo>
                  <a:pt x="505460" y="256413"/>
                </a:lnTo>
                <a:close/>
              </a:path>
              <a:path w="893445" h="596900" extrusionOk="0">
                <a:moveTo>
                  <a:pt x="526796" y="270256"/>
                </a:moveTo>
                <a:lnTo>
                  <a:pt x="523875" y="268224"/>
                </a:lnTo>
                <a:lnTo>
                  <a:pt x="519938" y="268986"/>
                </a:lnTo>
                <a:lnTo>
                  <a:pt x="519684" y="281305"/>
                </a:lnTo>
                <a:lnTo>
                  <a:pt x="522605" y="283337"/>
                </a:lnTo>
                <a:lnTo>
                  <a:pt x="526542" y="282575"/>
                </a:lnTo>
                <a:lnTo>
                  <a:pt x="526796" y="270256"/>
                </a:lnTo>
                <a:close/>
              </a:path>
              <a:path w="893445" h="596900" extrusionOk="0">
                <a:moveTo>
                  <a:pt x="548132" y="285369"/>
                </a:moveTo>
                <a:lnTo>
                  <a:pt x="545211" y="283464"/>
                </a:lnTo>
                <a:lnTo>
                  <a:pt x="541274" y="284226"/>
                </a:lnTo>
                <a:lnTo>
                  <a:pt x="541020" y="295148"/>
                </a:lnTo>
                <a:lnTo>
                  <a:pt x="543941" y="297053"/>
                </a:lnTo>
                <a:lnTo>
                  <a:pt x="547878" y="296291"/>
                </a:lnTo>
                <a:lnTo>
                  <a:pt x="548132" y="285369"/>
                </a:lnTo>
                <a:close/>
              </a:path>
              <a:path w="893445" h="596900" extrusionOk="0">
                <a:moveTo>
                  <a:pt x="568325" y="299339"/>
                </a:moveTo>
                <a:lnTo>
                  <a:pt x="565531" y="297180"/>
                </a:lnTo>
                <a:lnTo>
                  <a:pt x="561594" y="297815"/>
                </a:lnTo>
                <a:lnTo>
                  <a:pt x="560832" y="310007"/>
                </a:lnTo>
                <a:lnTo>
                  <a:pt x="563626" y="312166"/>
                </a:lnTo>
                <a:lnTo>
                  <a:pt x="567563" y="311531"/>
                </a:lnTo>
                <a:lnTo>
                  <a:pt x="568325" y="299339"/>
                </a:lnTo>
                <a:close/>
              </a:path>
              <a:path w="893445" h="596900" extrusionOk="0">
                <a:moveTo>
                  <a:pt x="589661" y="314579"/>
                </a:moveTo>
                <a:lnTo>
                  <a:pt x="586867" y="312420"/>
                </a:lnTo>
                <a:lnTo>
                  <a:pt x="582930" y="313055"/>
                </a:lnTo>
                <a:lnTo>
                  <a:pt x="582168" y="325247"/>
                </a:lnTo>
                <a:lnTo>
                  <a:pt x="584962" y="327406"/>
                </a:lnTo>
                <a:lnTo>
                  <a:pt x="589026" y="326771"/>
                </a:lnTo>
                <a:lnTo>
                  <a:pt x="589661" y="314579"/>
                </a:lnTo>
                <a:close/>
              </a:path>
              <a:path w="893445" h="596900" extrusionOk="0">
                <a:moveTo>
                  <a:pt x="609473" y="329819"/>
                </a:moveTo>
                <a:lnTo>
                  <a:pt x="606679" y="327660"/>
                </a:lnTo>
                <a:lnTo>
                  <a:pt x="602742" y="328295"/>
                </a:lnTo>
                <a:lnTo>
                  <a:pt x="601980" y="340487"/>
                </a:lnTo>
                <a:lnTo>
                  <a:pt x="604774" y="342646"/>
                </a:lnTo>
                <a:lnTo>
                  <a:pt x="608838" y="342011"/>
                </a:lnTo>
                <a:lnTo>
                  <a:pt x="609473" y="329819"/>
                </a:lnTo>
                <a:close/>
              </a:path>
              <a:path w="893445" h="596900" extrusionOk="0">
                <a:moveTo>
                  <a:pt x="629412" y="345059"/>
                </a:moveTo>
                <a:lnTo>
                  <a:pt x="626491" y="342900"/>
                </a:lnTo>
                <a:lnTo>
                  <a:pt x="622554" y="343535"/>
                </a:lnTo>
                <a:lnTo>
                  <a:pt x="621792" y="355727"/>
                </a:lnTo>
                <a:lnTo>
                  <a:pt x="624586" y="357886"/>
                </a:lnTo>
                <a:lnTo>
                  <a:pt x="628523" y="357251"/>
                </a:lnTo>
                <a:lnTo>
                  <a:pt x="629412" y="345059"/>
                </a:lnTo>
                <a:close/>
              </a:path>
              <a:path w="893445" h="596900" extrusionOk="0">
                <a:moveTo>
                  <a:pt x="650621" y="360426"/>
                </a:moveTo>
                <a:lnTo>
                  <a:pt x="647573" y="358140"/>
                </a:lnTo>
                <a:lnTo>
                  <a:pt x="643128" y="358521"/>
                </a:lnTo>
                <a:lnTo>
                  <a:pt x="641604" y="370713"/>
                </a:lnTo>
                <a:lnTo>
                  <a:pt x="644652" y="372999"/>
                </a:lnTo>
                <a:lnTo>
                  <a:pt x="648970" y="372618"/>
                </a:lnTo>
                <a:lnTo>
                  <a:pt x="650621" y="360426"/>
                </a:lnTo>
                <a:close/>
              </a:path>
              <a:path w="893445" h="596900" extrusionOk="0">
                <a:moveTo>
                  <a:pt x="670433" y="377063"/>
                </a:moveTo>
                <a:lnTo>
                  <a:pt x="667385" y="374904"/>
                </a:lnTo>
                <a:lnTo>
                  <a:pt x="662940" y="375285"/>
                </a:lnTo>
                <a:lnTo>
                  <a:pt x="661416" y="386207"/>
                </a:lnTo>
                <a:lnTo>
                  <a:pt x="664464" y="388239"/>
                </a:lnTo>
                <a:lnTo>
                  <a:pt x="668782" y="387985"/>
                </a:lnTo>
                <a:lnTo>
                  <a:pt x="670433" y="377063"/>
                </a:lnTo>
                <a:close/>
              </a:path>
              <a:path w="893445" h="596900" extrusionOk="0">
                <a:moveTo>
                  <a:pt x="690245" y="392430"/>
                </a:moveTo>
                <a:lnTo>
                  <a:pt x="687197" y="390144"/>
                </a:lnTo>
                <a:lnTo>
                  <a:pt x="682752" y="390525"/>
                </a:lnTo>
                <a:lnTo>
                  <a:pt x="681228" y="402717"/>
                </a:lnTo>
                <a:lnTo>
                  <a:pt x="684276" y="405003"/>
                </a:lnTo>
                <a:lnTo>
                  <a:pt x="688594" y="404622"/>
                </a:lnTo>
                <a:lnTo>
                  <a:pt x="690245" y="392430"/>
                </a:lnTo>
                <a:close/>
              </a:path>
              <a:path w="893445" h="596900" extrusionOk="0">
                <a:moveTo>
                  <a:pt x="708533" y="409067"/>
                </a:moveTo>
                <a:lnTo>
                  <a:pt x="705993" y="406908"/>
                </a:lnTo>
                <a:lnTo>
                  <a:pt x="702310" y="407289"/>
                </a:lnTo>
                <a:lnTo>
                  <a:pt x="701040" y="418211"/>
                </a:lnTo>
                <a:lnTo>
                  <a:pt x="703580" y="420243"/>
                </a:lnTo>
                <a:lnTo>
                  <a:pt x="707263" y="419989"/>
                </a:lnTo>
                <a:lnTo>
                  <a:pt x="708533" y="409067"/>
                </a:lnTo>
                <a:close/>
              </a:path>
              <a:path w="893445" h="596900" extrusionOk="0">
                <a:moveTo>
                  <a:pt x="729488" y="424561"/>
                </a:moveTo>
                <a:lnTo>
                  <a:pt x="726821" y="422148"/>
                </a:lnTo>
                <a:lnTo>
                  <a:pt x="722757" y="422402"/>
                </a:lnTo>
                <a:lnTo>
                  <a:pt x="720852" y="434467"/>
                </a:lnTo>
                <a:lnTo>
                  <a:pt x="723519" y="436880"/>
                </a:lnTo>
                <a:lnTo>
                  <a:pt x="727710" y="436626"/>
                </a:lnTo>
                <a:lnTo>
                  <a:pt x="729488" y="424561"/>
                </a:lnTo>
                <a:close/>
              </a:path>
              <a:path w="893445" h="596900" extrusionOk="0">
                <a:moveTo>
                  <a:pt x="747903" y="442595"/>
                </a:moveTo>
                <a:lnTo>
                  <a:pt x="745109" y="440436"/>
                </a:lnTo>
                <a:lnTo>
                  <a:pt x="741045" y="440690"/>
                </a:lnTo>
                <a:lnTo>
                  <a:pt x="739140" y="451485"/>
                </a:lnTo>
                <a:lnTo>
                  <a:pt x="741807" y="453771"/>
                </a:lnTo>
                <a:lnTo>
                  <a:pt x="745998" y="453517"/>
                </a:lnTo>
                <a:lnTo>
                  <a:pt x="747903" y="442595"/>
                </a:lnTo>
                <a:close/>
              </a:path>
              <a:path w="893445" h="596900" extrusionOk="0">
                <a:moveTo>
                  <a:pt x="766191" y="459359"/>
                </a:moveTo>
                <a:lnTo>
                  <a:pt x="763397" y="457200"/>
                </a:lnTo>
                <a:lnTo>
                  <a:pt x="759333" y="457454"/>
                </a:lnTo>
                <a:lnTo>
                  <a:pt x="757428" y="468249"/>
                </a:lnTo>
                <a:lnTo>
                  <a:pt x="760095" y="470535"/>
                </a:lnTo>
                <a:lnTo>
                  <a:pt x="764286" y="470281"/>
                </a:lnTo>
                <a:lnTo>
                  <a:pt x="766191" y="459359"/>
                </a:lnTo>
                <a:close/>
              </a:path>
              <a:path w="893445" h="596900" extrusionOk="0">
                <a:moveTo>
                  <a:pt x="785876" y="476377"/>
                </a:moveTo>
                <a:lnTo>
                  <a:pt x="783209" y="473964"/>
                </a:lnTo>
                <a:lnTo>
                  <a:pt x="779145" y="474218"/>
                </a:lnTo>
                <a:lnTo>
                  <a:pt x="777240" y="486283"/>
                </a:lnTo>
                <a:lnTo>
                  <a:pt x="779907" y="488696"/>
                </a:lnTo>
                <a:lnTo>
                  <a:pt x="784098" y="488442"/>
                </a:lnTo>
                <a:lnTo>
                  <a:pt x="785876" y="476377"/>
                </a:lnTo>
                <a:close/>
              </a:path>
              <a:path w="893445" h="596900" extrusionOk="0">
                <a:moveTo>
                  <a:pt x="804164" y="493395"/>
                </a:moveTo>
                <a:lnTo>
                  <a:pt x="801751" y="490728"/>
                </a:lnTo>
                <a:lnTo>
                  <a:pt x="797941" y="490728"/>
                </a:lnTo>
                <a:lnTo>
                  <a:pt x="795528" y="503301"/>
                </a:lnTo>
                <a:lnTo>
                  <a:pt x="797941" y="505968"/>
                </a:lnTo>
                <a:lnTo>
                  <a:pt x="801751" y="505968"/>
                </a:lnTo>
                <a:lnTo>
                  <a:pt x="804164" y="493395"/>
                </a:lnTo>
                <a:close/>
              </a:path>
              <a:path w="893445" h="596900" extrusionOk="0">
                <a:moveTo>
                  <a:pt x="822452" y="511429"/>
                </a:moveTo>
                <a:lnTo>
                  <a:pt x="820039" y="509016"/>
                </a:lnTo>
                <a:lnTo>
                  <a:pt x="816229" y="509016"/>
                </a:lnTo>
                <a:lnTo>
                  <a:pt x="813816" y="520319"/>
                </a:lnTo>
                <a:lnTo>
                  <a:pt x="816229" y="522732"/>
                </a:lnTo>
                <a:lnTo>
                  <a:pt x="820039" y="522732"/>
                </a:lnTo>
                <a:lnTo>
                  <a:pt x="822452" y="511429"/>
                </a:lnTo>
                <a:close/>
              </a:path>
              <a:path w="893445" h="596900" extrusionOk="0">
                <a:moveTo>
                  <a:pt x="840740" y="529717"/>
                </a:moveTo>
                <a:lnTo>
                  <a:pt x="838327" y="527304"/>
                </a:lnTo>
                <a:lnTo>
                  <a:pt x="834517" y="527304"/>
                </a:lnTo>
                <a:lnTo>
                  <a:pt x="832104" y="538607"/>
                </a:lnTo>
                <a:lnTo>
                  <a:pt x="834517" y="541020"/>
                </a:lnTo>
                <a:lnTo>
                  <a:pt x="838327" y="541020"/>
                </a:lnTo>
                <a:lnTo>
                  <a:pt x="840740" y="529717"/>
                </a:lnTo>
                <a:close/>
              </a:path>
              <a:path w="893445" h="596900" extrusionOk="0">
                <a:moveTo>
                  <a:pt x="858901" y="548005"/>
                </a:moveTo>
                <a:lnTo>
                  <a:pt x="856107" y="545592"/>
                </a:lnTo>
                <a:lnTo>
                  <a:pt x="851662" y="545592"/>
                </a:lnTo>
                <a:lnTo>
                  <a:pt x="848868" y="556895"/>
                </a:lnTo>
                <a:lnTo>
                  <a:pt x="851662" y="559308"/>
                </a:lnTo>
                <a:lnTo>
                  <a:pt x="856107" y="559308"/>
                </a:lnTo>
                <a:lnTo>
                  <a:pt x="858901" y="548005"/>
                </a:lnTo>
                <a:close/>
              </a:path>
              <a:path w="893445" h="596900" extrusionOk="0">
                <a:moveTo>
                  <a:pt x="876173" y="566547"/>
                </a:moveTo>
                <a:lnTo>
                  <a:pt x="874014" y="564134"/>
                </a:lnTo>
                <a:lnTo>
                  <a:pt x="870077" y="563880"/>
                </a:lnTo>
                <a:lnTo>
                  <a:pt x="867156" y="574548"/>
                </a:lnTo>
                <a:lnTo>
                  <a:pt x="869442" y="576961"/>
                </a:lnTo>
                <a:lnTo>
                  <a:pt x="873252" y="577215"/>
                </a:lnTo>
                <a:lnTo>
                  <a:pt x="876173" y="566547"/>
                </a:lnTo>
                <a:close/>
              </a:path>
              <a:path w="893445" h="596900" extrusionOk="0">
                <a:moveTo>
                  <a:pt x="892937" y="585089"/>
                </a:moveTo>
                <a:lnTo>
                  <a:pt x="890778" y="582422"/>
                </a:lnTo>
                <a:lnTo>
                  <a:pt x="886841" y="582168"/>
                </a:lnTo>
                <a:lnTo>
                  <a:pt x="883920" y="593979"/>
                </a:lnTo>
                <a:lnTo>
                  <a:pt x="886206" y="596646"/>
                </a:lnTo>
                <a:lnTo>
                  <a:pt x="890016" y="596900"/>
                </a:lnTo>
                <a:lnTo>
                  <a:pt x="892937" y="58508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 name="Google Shape;136;p15">
            <a:extLst>
              <a:ext uri="{FF2B5EF4-FFF2-40B4-BE49-F238E27FC236}">
                <a16:creationId xmlns:a16="http://schemas.microsoft.com/office/drawing/2014/main" id="{6464226C-6A99-A1F5-6284-0A9795EDB5AE}"/>
              </a:ext>
            </a:extLst>
          </p:cNvPr>
          <p:cNvSpPr/>
          <p:nvPr/>
        </p:nvSpPr>
        <p:spPr>
          <a:xfrm>
            <a:off x="2154032" y="2666507"/>
            <a:ext cx="361315" cy="318135"/>
          </a:xfrm>
          <a:custGeom>
            <a:avLst/>
            <a:gdLst/>
            <a:ahLst/>
            <a:cxnLst/>
            <a:rect l="l" t="t" r="r" b="b"/>
            <a:pathLst>
              <a:path w="361314" h="318135" extrusionOk="0">
                <a:moveTo>
                  <a:pt x="85089" y="318134"/>
                </a:moveTo>
                <a:lnTo>
                  <a:pt x="275844" y="191642"/>
                </a:lnTo>
                <a:lnTo>
                  <a:pt x="318388" y="255524"/>
                </a:lnTo>
                <a:lnTo>
                  <a:pt x="360934" y="43179"/>
                </a:lnTo>
                <a:lnTo>
                  <a:pt x="148336" y="0"/>
                </a:lnTo>
                <a:lnTo>
                  <a:pt x="190880" y="63880"/>
                </a:lnTo>
                <a:lnTo>
                  <a:pt x="0" y="190372"/>
                </a:lnTo>
                <a:lnTo>
                  <a:pt x="85089" y="318134"/>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3" name="Google Shape;137;p15">
            <a:extLst>
              <a:ext uri="{FF2B5EF4-FFF2-40B4-BE49-F238E27FC236}">
                <a16:creationId xmlns:a16="http://schemas.microsoft.com/office/drawing/2014/main" id="{0414487A-2A1D-1A5C-B45E-B5732ED8FF41}"/>
              </a:ext>
            </a:extLst>
          </p:cNvPr>
          <p:cNvSpPr/>
          <p:nvPr/>
        </p:nvSpPr>
        <p:spPr>
          <a:xfrm>
            <a:off x="2045828" y="5402048"/>
            <a:ext cx="679450" cy="459105"/>
          </a:xfrm>
          <a:custGeom>
            <a:avLst/>
            <a:gdLst/>
            <a:ahLst/>
            <a:cxnLst/>
            <a:rect l="l" t="t" r="r" b="b"/>
            <a:pathLst>
              <a:path w="679450" h="459104" extrusionOk="0">
                <a:moveTo>
                  <a:pt x="8610" y="0"/>
                </a:moveTo>
                <a:lnTo>
                  <a:pt x="0" y="0"/>
                </a:lnTo>
                <a:lnTo>
                  <a:pt x="0" y="13246"/>
                </a:lnTo>
                <a:lnTo>
                  <a:pt x="8610" y="13246"/>
                </a:lnTo>
                <a:lnTo>
                  <a:pt x="8610" y="0"/>
                </a:lnTo>
                <a:close/>
              </a:path>
              <a:path w="679450" h="459104" extrusionOk="0">
                <a:moveTo>
                  <a:pt x="27051" y="19215"/>
                </a:moveTo>
                <a:lnTo>
                  <a:pt x="24384" y="16802"/>
                </a:lnTo>
                <a:lnTo>
                  <a:pt x="20193" y="17056"/>
                </a:lnTo>
                <a:lnTo>
                  <a:pt x="18288" y="29121"/>
                </a:lnTo>
                <a:lnTo>
                  <a:pt x="20955" y="31534"/>
                </a:lnTo>
                <a:lnTo>
                  <a:pt x="25146" y="31280"/>
                </a:lnTo>
                <a:lnTo>
                  <a:pt x="27051" y="19215"/>
                </a:lnTo>
                <a:close/>
              </a:path>
              <a:path w="679450" h="459104" extrusionOk="0">
                <a:moveTo>
                  <a:pt x="45339" y="35979"/>
                </a:moveTo>
                <a:lnTo>
                  <a:pt x="42672" y="33566"/>
                </a:lnTo>
                <a:lnTo>
                  <a:pt x="38481" y="33820"/>
                </a:lnTo>
                <a:lnTo>
                  <a:pt x="36576" y="45885"/>
                </a:lnTo>
                <a:lnTo>
                  <a:pt x="39243" y="48298"/>
                </a:lnTo>
                <a:lnTo>
                  <a:pt x="43434" y="48044"/>
                </a:lnTo>
                <a:lnTo>
                  <a:pt x="45339" y="35979"/>
                </a:lnTo>
                <a:close/>
              </a:path>
              <a:path w="679450" h="459104" extrusionOk="0">
                <a:moveTo>
                  <a:pt x="65151" y="52743"/>
                </a:moveTo>
                <a:lnTo>
                  <a:pt x="62484" y="50330"/>
                </a:lnTo>
                <a:lnTo>
                  <a:pt x="58293" y="50584"/>
                </a:lnTo>
                <a:lnTo>
                  <a:pt x="56388" y="62649"/>
                </a:lnTo>
                <a:lnTo>
                  <a:pt x="59055" y="65062"/>
                </a:lnTo>
                <a:lnTo>
                  <a:pt x="63246" y="64808"/>
                </a:lnTo>
                <a:lnTo>
                  <a:pt x="65151" y="52743"/>
                </a:lnTo>
                <a:close/>
              </a:path>
              <a:path w="679450" h="459104" extrusionOk="0">
                <a:moveTo>
                  <a:pt x="83439" y="70777"/>
                </a:moveTo>
                <a:lnTo>
                  <a:pt x="80772" y="68618"/>
                </a:lnTo>
                <a:lnTo>
                  <a:pt x="76581" y="68872"/>
                </a:lnTo>
                <a:lnTo>
                  <a:pt x="74676" y="79667"/>
                </a:lnTo>
                <a:lnTo>
                  <a:pt x="77343" y="81953"/>
                </a:lnTo>
                <a:lnTo>
                  <a:pt x="81534" y="81699"/>
                </a:lnTo>
                <a:lnTo>
                  <a:pt x="83439" y="70777"/>
                </a:lnTo>
                <a:close/>
              </a:path>
              <a:path w="679450" h="459104" extrusionOk="0">
                <a:moveTo>
                  <a:pt x="101854" y="86144"/>
                </a:moveTo>
                <a:lnTo>
                  <a:pt x="99441" y="83858"/>
                </a:lnTo>
                <a:lnTo>
                  <a:pt x="95631" y="84239"/>
                </a:lnTo>
                <a:lnTo>
                  <a:pt x="94488" y="96431"/>
                </a:lnTo>
                <a:lnTo>
                  <a:pt x="97028" y="98717"/>
                </a:lnTo>
                <a:lnTo>
                  <a:pt x="100711" y="98336"/>
                </a:lnTo>
                <a:lnTo>
                  <a:pt x="101854" y="86144"/>
                </a:lnTo>
                <a:close/>
              </a:path>
              <a:path w="679450" h="459104" extrusionOk="0">
                <a:moveTo>
                  <a:pt x="121666" y="102908"/>
                </a:moveTo>
                <a:lnTo>
                  <a:pt x="119253" y="100622"/>
                </a:lnTo>
                <a:lnTo>
                  <a:pt x="115443" y="101003"/>
                </a:lnTo>
                <a:lnTo>
                  <a:pt x="114300" y="113195"/>
                </a:lnTo>
                <a:lnTo>
                  <a:pt x="116840" y="115481"/>
                </a:lnTo>
                <a:lnTo>
                  <a:pt x="120523" y="115100"/>
                </a:lnTo>
                <a:lnTo>
                  <a:pt x="121666" y="102908"/>
                </a:lnTo>
                <a:close/>
              </a:path>
              <a:path w="679450" h="459104" extrusionOk="0">
                <a:moveTo>
                  <a:pt x="141478" y="119418"/>
                </a:moveTo>
                <a:lnTo>
                  <a:pt x="139065" y="117386"/>
                </a:lnTo>
                <a:lnTo>
                  <a:pt x="135255" y="117767"/>
                </a:lnTo>
                <a:lnTo>
                  <a:pt x="134112" y="128689"/>
                </a:lnTo>
                <a:lnTo>
                  <a:pt x="136652" y="130848"/>
                </a:lnTo>
                <a:lnTo>
                  <a:pt x="140335" y="130467"/>
                </a:lnTo>
                <a:lnTo>
                  <a:pt x="141478" y="119418"/>
                </a:lnTo>
                <a:close/>
              </a:path>
              <a:path w="679450" h="459104" extrusionOk="0">
                <a:moveTo>
                  <a:pt x="161290" y="134912"/>
                </a:moveTo>
                <a:lnTo>
                  <a:pt x="158877" y="132626"/>
                </a:lnTo>
                <a:lnTo>
                  <a:pt x="155067" y="133007"/>
                </a:lnTo>
                <a:lnTo>
                  <a:pt x="153924" y="145199"/>
                </a:lnTo>
                <a:lnTo>
                  <a:pt x="156464" y="147485"/>
                </a:lnTo>
                <a:lnTo>
                  <a:pt x="160147" y="147104"/>
                </a:lnTo>
                <a:lnTo>
                  <a:pt x="161290" y="134912"/>
                </a:lnTo>
                <a:close/>
              </a:path>
              <a:path w="679450" h="459104" extrusionOk="0">
                <a:moveTo>
                  <a:pt x="181229" y="150025"/>
                </a:moveTo>
                <a:lnTo>
                  <a:pt x="178435" y="147866"/>
                </a:lnTo>
                <a:lnTo>
                  <a:pt x="174498" y="148501"/>
                </a:lnTo>
                <a:lnTo>
                  <a:pt x="173736" y="160693"/>
                </a:lnTo>
                <a:lnTo>
                  <a:pt x="176530" y="162852"/>
                </a:lnTo>
                <a:lnTo>
                  <a:pt x="180594" y="162217"/>
                </a:lnTo>
                <a:lnTo>
                  <a:pt x="181229" y="150025"/>
                </a:lnTo>
                <a:close/>
              </a:path>
              <a:path w="679450" h="459104" extrusionOk="0">
                <a:moveTo>
                  <a:pt x="201041" y="165265"/>
                </a:moveTo>
                <a:lnTo>
                  <a:pt x="198247" y="163106"/>
                </a:lnTo>
                <a:lnTo>
                  <a:pt x="194310" y="163741"/>
                </a:lnTo>
                <a:lnTo>
                  <a:pt x="193548" y="175933"/>
                </a:lnTo>
                <a:lnTo>
                  <a:pt x="196342" y="178130"/>
                </a:lnTo>
                <a:lnTo>
                  <a:pt x="200406" y="177457"/>
                </a:lnTo>
                <a:lnTo>
                  <a:pt x="201041" y="165265"/>
                </a:lnTo>
                <a:close/>
              </a:path>
              <a:path w="679450" h="459104" extrusionOk="0">
                <a:moveTo>
                  <a:pt x="222377" y="180517"/>
                </a:moveTo>
                <a:lnTo>
                  <a:pt x="219583" y="178346"/>
                </a:lnTo>
                <a:lnTo>
                  <a:pt x="215646" y="178981"/>
                </a:lnTo>
                <a:lnTo>
                  <a:pt x="214884" y="191198"/>
                </a:lnTo>
                <a:lnTo>
                  <a:pt x="217678" y="193370"/>
                </a:lnTo>
                <a:lnTo>
                  <a:pt x="221742" y="192735"/>
                </a:lnTo>
                <a:lnTo>
                  <a:pt x="222377" y="180517"/>
                </a:lnTo>
                <a:close/>
              </a:path>
              <a:path w="679450" h="459104" extrusionOk="0">
                <a:moveTo>
                  <a:pt x="242189" y="195757"/>
                </a:moveTo>
                <a:lnTo>
                  <a:pt x="239395" y="193586"/>
                </a:lnTo>
                <a:lnTo>
                  <a:pt x="235458" y="194221"/>
                </a:lnTo>
                <a:lnTo>
                  <a:pt x="234696" y="206438"/>
                </a:lnTo>
                <a:lnTo>
                  <a:pt x="237490" y="208610"/>
                </a:lnTo>
                <a:lnTo>
                  <a:pt x="241554" y="207975"/>
                </a:lnTo>
                <a:lnTo>
                  <a:pt x="242189" y="195757"/>
                </a:lnTo>
                <a:close/>
              </a:path>
              <a:path w="679450" h="459104" extrusionOk="0">
                <a:moveTo>
                  <a:pt x="263271" y="210693"/>
                </a:moveTo>
                <a:lnTo>
                  <a:pt x="260350" y="208826"/>
                </a:lnTo>
                <a:lnTo>
                  <a:pt x="256413" y="209499"/>
                </a:lnTo>
                <a:lnTo>
                  <a:pt x="256032" y="220522"/>
                </a:lnTo>
                <a:lnTo>
                  <a:pt x="258953" y="222389"/>
                </a:lnTo>
                <a:lnTo>
                  <a:pt x="262890" y="221716"/>
                </a:lnTo>
                <a:lnTo>
                  <a:pt x="263271" y="210693"/>
                </a:lnTo>
                <a:close/>
              </a:path>
              <a:path w="679450" h="459104" extrusionOk="0">
                <a:moveTo>
                  <a:pt x="284607" y="224624"/>
                </a:moveTo>
                <a:lnTo>
                  <a:pt x="281686" y="222542"/>
                </a:lnTo>
                <a:lnTo>
                  <a:pt x="277749" y="223304"/>
                </a:lnTo>
                <a:lnTo>
                  <a:pt x="277368" y="235534"/>
                </a:lnTo>
                <a:lnTo>
                  <a:pt x="280289" y="237617"/>
                </a:lnTo>
                <a:lnTo>
                  <a:pt x="284226" y="236855"/>
                </a:lnTo>
                <a:lnTo>
                  <a:pt x="284607" y="224624"/>
                </a:lnTo>
                <a:close/>
              </a:path>
              <a:path w="679450" h="459104" extrusionOk="0">
                <a:moveTo>
                  <a:pt x="304419" y="239649"/>
                </a:moveTo>
                <a:lnTo>
                  <a:pt x="301498" y="237782"/>
                </a:lnTo>
                <a:lnTo>
                  <a:pt x="297561" y="238455"/>
                </a:lnTo>
                <a:lnTo>
                  <a:pt x="297180" y="249478"/>
                </a:lnTo>
                <a:lnTo>
                  <a:pt x="300101" y="251345"/>
                </a:lnTo>
                <a:lnTo>
                  <a:pt x="304038" y="250659"/>
                </a:lnTo>
                <a:lnTo>
                  <a:pt x="304419" y="239649"/>
                </a:lnTo>
                <a:close/>
              </a:path>
              <a:path w="679450" h="459104" extrusionOk="0">
                <a:moveTo>
                  <a:pt x="325755" y="253365"/>
                </a:moveTo>
                <a:lnTo>
                  <a:pt x="322834" y="251498"/>
                </a:lnTo>
                <a:lnTo>
                  <a:pt x="318897" y="252171"/>
                </a:lnTo>
                <a:lnTo>
                  <a:pt x="318516" y="263194"/>
                </a:lnTo>
                <a:lnTo>
                  <a:pt x="321437" y="265061"/>
                </a:lnTo>
                <a:lnTo>
                  <a:pt x="325374" y="264375"/>
                </a:lnTo>
                <a:lnTo>
                  <a:pt x="325755" y="253365"/>
                </a:lnTo>
                <a:close/>
              </a:path>
              <a:path w="679450" h="459104" extrusionOk="0">
                <a:moveTo>
                  <a:pt x="346964" y="277977"/>
                </a:moveTo>
                <a:lnTo>
                  <a:pt x="346710" y="266954"/>
                </a:lnTo>
                <a:lnTo>
                  <a:pt x="343789" y="265214"/>
                </a:lnTo>
                <a:lnTo>
                  <a:pt x="339852" y="266065"/>
                </a:lnTo>
                <a:lnTo>
                  <a:pt x="339979" y="277075"/>
                </a:lnTo>
                <a:lnTo>
                  <a:pt x="343027" y="278828"/>
                </a:lnTo>
                <a:lnTo>
                  <a:pt x="346964" y="277977"/>
                </a:lnTo>
                <a:close/>
              </a:path>
              <a:path w="679450" h="459104" extrusionOk="0">
                <a:moveTo>
                  <a:pt x="368300" y="291693"/>
                </a:moveTo>
                <a:lnTo>
                  <a:pt x="368046" y="280670"/>
                </a:lnTo>
                <a:lnTo>
                  <a:pt x="365125" y="278930"/>
                </a:lnTo>
                <a:lnTo>
                  <a:pt x="361188" y="279781"/>
                </a:lnTo>
                <a:lnTo>
                  <a:pt x="361315" y="290791"/>
                </a:lnTo>
                <a:lnTo>
                  <a:pt x="364363" y="292544"/>
                </a:lnTo>
                <a:lnTo>
                  <a:pt x="368300" y="291693"/>
                </a:lnTo>
                <a:close/>
              </a:path>
              <a:path w="679450" h="459104" extrusionOk="0">
                <a:moveTo>
                  <a:pt x="391160" y="305295"/>
                </a:moveTo>
                <a:lnTo>
                  <a:pt x="390906" y="293052"/>
                </a:lnTo>
                <a:lnTo>
                  <a:pt x="387985" y="291122"/>
                </a:lnTo>
                <a:lnTo>
                  <a:pt x="384048" y="292061"/>
                </a:lnTo>
                <a:lnTo>
                  <a:pt x="384175" y="304304"/>
                </a:lnTo>
                <a:lnTo>
                  <a:pt x="387223" y="306247"/>
                </a:lnTo>
                <a:lnTo>
                  <a:pt x="391160" y="305295"/>
                </a:lnTo>
                <a:close/>
              </a:path>
              <a:path w="679450" h="459104" extrusionOk="0">
                <a:moveTo>
                  <a:pt x="412496" y="319011"/>
                </a:moveTo>
                <a:lnTo>
                  <a:pt x="412242" y="306768"/>
                </a:lnTo>
                <a:lnTo>
                  <a:pt x="409321" y="304838"/>
                </a:lnTo>
                <a:lnTo>
                  <a:pt x="405384" y="305777"/>
                </a:lnTo>
                <a:lnTo>
                  <a:pt x="405511" y="318020"/>
                </a:lnTo>
                <a:lnTo>
                  <a:pt x="408559" y="319963"/>
                </a:lnTo>
                <a:lnTo>
                  <a:pt x="412496" y="319011"/>
                </a:lnTo>
                <a:close/>
              </a:path>
              <a:path w="679450" h="459104" extrusionOk="0">
                <a:moveTo>
                  <a:pt x="434340" y="331177"/>
                </a:moveTo>
                <a:lnTo>
                  <a:pt x="433705" y="320179"/>
                </a:lnTo>
                <a:lnTo>
                  <a:pt x="430530" y="318554"/>
                </a:lnTo>
                <a:lnTo>
                  <a:pt x="426720" y="319557"/>
                </a:lnTo>
                <a:lnTo>
                  <a:pt x="427355" y="330568"/>
                </a:lnTo>
                <a:lnTo>
                  <a:pt x="430403" y="332181"/>
                </a:lnTo>
                <a:lnTo>
                  <a:pt x="434340" y="331177"/>
                </a:lnTo>
                <a:close/>
              </a:path>
              <a:path w="679450" h="459104" extrusionOk="0">
                <a:moveTo>
                  <a:pt x="457200" y="343369"/>
                </a:moveTo>
                <a:lnTo>
                  <a:pt x="456565" y="332371"/>
                </a:lnTo>
                <a:lnTo>
                  <a:pt x="453390" y="330746"/>
                </a:lnTo>
                <a:lnTo>
                  <a:pt x="449580" y="331762"/>
                </a:lnTo>
                <a:lnTo>
                  <a:pt x="450215" y="342760"/>
                </a:lnTo>
                <a:lnTo>
                  <a:pt x="453263" y="344373"/>
                </a:lnTo>
                <a:lnTo>
                  <a:pt x="457200" y="343369"/>
                </a:lnTo>
                <a:close/>
              </a:path>
              <a:path w="679450" h="459104" extrusionOk="0">
                <a:moveTo>
                  <a:pt x="478536" y="355561"/>
                </a:moveTo>
                <a:lnTo>
                  <a:pt x="477901" y="344563"/>
                </a:lnTo>
                <a:lnTo>
                  <a:pt x="474726" y="342938"/>
                </a:lnTo>
                <a:lnTo>
                  <a:pt x="470916" y="343954"/>
                </a:lnTo>
                <a:lnTo>
                  <a:pt x="471551" y="354952"/>
                </a:lnTo>
                <a:lnTo>
                  <a:pt x="474599" y="356565"/>
                </a:lnTo>
                <a:lnTo>
                  <a:pt x="478536" y="355561"/>
                </a:lnTo>
                <a:close/>
              </a:path>
              <a:path w="679450" h="459104" extrusionOk="0">
                <a:moveTo>
                  <a:pt x="501396" y="367753"/>
                </a:moveTo>
                <a:lnTo>
                  <a:pt x="500761" y="356755"/>
                </a:lnTo>
                <a:lnTo>
                  <a:pt x="497713" y="355130"/>
                </a:lnTo>
                <a:lnTo>
                  <a:pt x="493776" y="356146"/>
                </a:lnTo>
                <a:lnTo>
                  <a:pt x="494411" y="367144"/>
                </a:lnTo>
                <a:lnTo>
                  <a:pt x="497459" y="368757"/>
                </a:lnTo>
                <a:lnTo>
                  <a:pt x="501396" y="367753"/>
                </a:lnTo>
                <a:close/>
              </a:path>
              <a:path w="679450" h="459104" extrusionOk="0">
                <a:moveTo>
                  <a:pt x="524129" y="379768"/>
                </a:moveTo>
                <a:lnTo>
                  <a:pt x="522859" y="368808"/>
                </a:lnTo>
                <a:lnTo>
                  <a:pt x="519303" y="367322"/>
                </a:lnTo>
                <a:lnTo>
                  <a:pt x="515112" y="368503"/>
                </a:lnTo>
                <a:lnTo>
                  <a:pt x="516509" y="379463"/>
                </a:lnTo>
                <a:lnTo>
                  <a:pt x="519938" y="380949"/>
                </a:lnTo>
                <a:lnTo>
                  <a:pt x="524129" y="379768"/>
                </a:lnTo>
                <a:close/>
              </a:path>
              <a:path w="679450" h="459104" extrusionOk="0">
                <a:moveTo>
                  <a:pt x="546989" y="391820"/>
                </a:moveTo>
                <a:lnTo>
                  <a:pt x="545719" y="379641"/>
                </a:lnTo>
                <a:lnTo>
                  <a:pt x="542163" y="377990"/>
                </a:lnTo>
                <a:lnTo>
                  <a:pt x="537972" y="379298"/>
                </a:lnTo>
                <a:lnTo>
                  <a:pt x="539369" y="391477"/>
                </a:lnTo>
                <a:lnTo>
                  <a:pt x="542798" y="393128"/>
                </a:lnTo>
                <a:lnTo>
                  <a:pt x="546989" y="391820"/>
                </a:lnTo>
                <a:close/>
              </a:path>
              <a:path w="679450" h="459104" extrusionOk="0">
                <a:moveTo>
                  <a:pt x="568325" y="402628"/>
                </a:moveTo>
                <a:lnTo>
                  <a:pt x="567309" y="391668"/>
                </a:lnTo>
                <a:lnTo>
                  <a:pt x="564375" y="390182"/>
                </a:lnTo>
                <a:lnTo>
                  <a:pt x="560832" y="391363"/>
                </a:lnTo>
                <a:lnTo>
                  <a:pt x="561975" y="402323"/>
                </a:lnTo>
                <a:lnTo>
                  <a:pt x="564896" y="403809"/>
                </a:lnTo>
                <a:lnTo>
                  <a:pt x="568325" y="402628"/>
                </a:lnTo>
                <a:close/>
              </a:path>
              <a:path w="679450" h="459104" extrusionOk="0">
                <a:moveTo>
                  <a:pt x="591185" y="414680"/>
                </a:moveTo>
                <a:lnTo>
                  <a:pt x="590169" y="402501"/>
                </a:lnTo>
                <a:lnTo>
                  <a:pt x="587248" y="400850"/>
                </a:lnTo>
                <a:lnTo>
                  <a:pt x="583692" y="402158"/>
                </a:lnTo>
                <a:lnTo>
                  <a:pt x="584835" y="414337"/>
                </a:lnTo>
                <a:lnTo>
                  <a:pt x="587756" y="415988"/>
                </a:lnTo>
                <a:lnTo>
                  <a:pt x="591185" y="414680"/>
                </a:lnTo>
                <a:close/>
              </a:path>
              <a:path w="679450" h="459104" extrusionOk="0">
                <a:moveTo>
                  <a:pt x="615442" y="425297"/>
                </a:moveTo>
                <a:lnTo>
                  <a:pt x="613651" y="414401"/>
                </a:lnTo>
                <a:lnTo>
                  <a:pt x="610349" y="413042"/>
                </a:lnTo>
                <a:lnTo>
                  <a:pt x="606552" y="414375"/>
                </a:lnTo>
                <a:lnTo>
                  <a:pt x="608330" y="425272"/>
                </a:lnTo>
                <a:lnTo>
                  <a:pt x="611632" y="426631"/>
                </a:lnTo>
                <a:lnTo>
                  <a:pt x="615442" y="425297"/>
                </a:lnTo>
                <a:close/>
              </a:path>
              <a:path w="679450" h="459104" extrusionOk="0">
                <a:moveTo>
                  <a:pt x="638302" y="435965"/>
                </a:moveTo>
                <a:lnTo>
                  <a:pt x="636524" y="425069"/>
                </a:lnTo>
                <a:lnTo>
                  <a:pt x="633222" y="423710"/>
                </a:lnTo>
                <a:lnTo>
                  <a:pt x="629399" y="425043"/>
                </a:lnTo>
                <a:lnTo>
                  <a:pt x="631177" y="435940"/>
                </a:lnTo>
                <a:lnTo>
                  <a:pt x="634492" y="437299"/>
                </a:lnTo>
                <a:lnTo>
                  <a:pt x="638302" y="435965"/>
                </a:lnTo>
                <a:close/>
              </a:path>
              <a:path w="679450" h="459104" extrusionOk="0">
                <a:moveTo>
                  <a:pt x="661149" y="446468"/>
                </a:moveTo>
                <a:lnTo>
                  <a:pt x="659384" y="434365"/>
                </a:lnTo>
                <a:lnTo>
                  <a:pt x="656082" y="432854"/>
                </a:lnTo>
                <a:lnTo>
                  <a:pt x="652272" y="434340"/>
                </a:lnTo>
                <a:lnTo>
                  <a:pt x="654050" y="446443"/>
                </a:lnTo>
                <a:lnTo>
                  <a:pt x="657352" y="447954"/>
                </a:lnTo>
                <a:lnTo>
                  <a:pt x="661149" y="446468"/>
                </a:lnTo>
                <a:close/>
              </a:path>
              <a:path w="679450" h="459104" extrusionOk="0">
                <a:moveTo>
                  <a:pt x="679335" y="443534"/>
                </a:moveTo>
                <a:lnTo>
                  <a:pt x="675132" y="443534"/>
                </a:lnTo>
                <a:lnTo>
                  <a:pt x="675132" y="458622"/>
                </a:lnTo>
                <a:lnTo>
                  <a:pt x="679335" y="458622"/>
                </a:lnTo>
                <a:lnTo>
                  <a:pt x="679335" y="44353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4" name="Google Shape;139;p15">
            <a:extLst>
              <a:ext uri="{FF2B5EF4-FFF2-40B4-BE49-F238E27FC236}">
                <a16:creationId xmlns:a16="http://schemas.microsoft.com/office/drawing/2014/main" id="{FA08A02F-58EF-49BE-28F7-5DC64BEA6093}"/>
              </a:ext>
            </a:extLst>
          </p:cNvPr>
          <p:cNvSpPr/>
          <p:nvPr/>
        </p:nvSpPr>
        <p:spPr>
          <a:xfrm rot="20960025">
            <a:off x="2256044" y="5510264"/>
            <a:ext cx="330835" cy="323215"/>
          </a:xfrm>
          <a:custGeom>
            <a:avLst/>
            <a:gdLst/>
            <a:ahLst/>
            <a:cxnLst/>
            <a:rect l="l" t="t" r="r" b="b"/>
            <a:pathLst>
              <a:path w="330835" h="323214" extrusionOk="0">
                <a:moveTo>
                  <a:pt x="330453" y="211035"/>
                </a:moveTo>
                <a:lnTo>
                  <a:pt x="163322" y="55879"/>
                </a:lnTo>
                <a:lnTo>
                  <a:pt x="215011" y="0"/>
                </a:lnTo>
                <a:lnTo>
                  <a:pt x="0" y="8000"/>
                </a:lnTo>
                <a:lnTo>
                  <a:pt x="8382" y="223494"/>
                </a:lnTo>
                <a:lnTo>
                  <a:pt x="60071" y="167614"/>
                </a:lnTo>
                <a:lnTo>
                  <a:pt x="227202" y="322783"/>
                </a:lnTo>
                <a:lnTo>
                  <a:pt x="330453" y="211035"/>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 name="Google Shape;140;p15">
            <a:extLst>
              <a:ext uri="{FF2B5EF4-FFF2-40B4-BE49-F238E27FC236}">
                <a16:creationId xmlns:a16="http://schemas.microsoft.com/office/drawing/2014/main" id="{7FCD0397-292B-F498-43C4-C56330A3E548}"/>
              </a:ext>
            </a:extLst>
          </p:cNvPr>
          <p:cNvSpPr/>
          <p:nvPr/>
        </p:nvSpPr>
        <p:spPr>
          <a:xfrm>
            <a:off x="4975083" y="5249688"/>
            <a:ext cx="1038860" cy="595630"/>
          </a:xfrm>
          <a:custGeom>
            <a:avLst/>
            <a:gdLst/>
            <a:ahLst/>
            <a:cxnLst/>
            <a:rect l="l" t="t" r="r" b="b"/>
            <a:pathLst>
              <a:path w="1038859" h="595629" extrusionOk="0">
                <a:moveTo>
                  <a:pt x="9525" y="582168"/>
                </a:moveTo>
                <a:lnTo>
                  <a:pt x="0" y="582168"/>
                </a:lnTo>
                <a:lnTo>
                  <a:pt x="0" y="595287"/>
                </a:lnTo>
                <a:lnTo>
                  <a:pt x="9525" y="595287"/>
                </a:lnTo>
                <a:lnTo>
                  <a:pt x="9525" y="582168"/>
                </a:lnTo>
                <a:close/>
              </a:path>
              <a:path w="1038859" h="595629" extrusionOk="0">
                <a:moveTo>
                  <a:pt x="33909" y="582714"/>
                </a:moveTo>
                <a:lnTo>
                  <a:pt x="25527" y="574548"/>
                </a:lnTo>
                <a:lnTo>
                  <a:pt x="22352" y="575652"/>
                </a:lnTo>
                <a:lnTo>
                  <a:pt x="20574" y="579488"/>
                </a:lnTo>
                <a:lnTo>
                  <a:pt x="28956" y="587667"/>
                </a:lnTo>
                <a:lnTo>
                  <a:pt x="32131" y="586549"/>
                </a:lnTo>
                <a:lnTo>
                  <a:pt x="33909" y="582714"/>
                </a:lnTo>
                <a:close/>
              </a:path>
              <a:path w="1038859" h="595629" extrusionOk="0">
                <a:moveTo>
                  <a:pt x="58293" y="575094"/>
                </a:moveTo>
                <a:lnTo>
                  <a:pt x="49911" y="566928"/>
                </a:lnTo>
                <a:lnTo>
                  <a:pt x="46736" y="568032"/>
                </a:lnTo>
                <a:lnTo>
                  <a:pt x="44958" y="571868"/>
                </a:lnTo>
                <a:lnTo>
                  <a:pt x="53340" y="580047"/>
                </a:lnTo>
                <a:lnTo>
                  <a:pt x="56515" y="578929"/>
                </a:lnTo>
                <a:lnTo>
                  <a:pt x="58293" y="575094"/>
                </a:lnTo>
                <a:close/>
              </a:path>
              <a:path w="1038859" h="595629" extrusionOk="0">
                <a:moveTo>
                  <a:pt x="82677" y="568096"/>
                </a:moveTo>
                <a:lnTo>
                  <a:pt x="74295" y="560832"/>
                </a:lnTo>
                <a:lnTo>
                  <a:pt x="71120" y="561822"/>
                </a:lnTo>
                <a:lnTo>
                  <a:pt x="69342" y="565226"/>
                </a:lnTo>
                <a:lnTo>
                  <a:pt x="77724" y="572490"/>
                </a:lnTo>
                <a:lnTo>
                  <a:pt x="80899" y="571500"/>
                </a:lnTo>
                <a:lnTo>
                  <a:pt x="82677" y="568096"/>
                </a:lnTo>
                <a:close/>
              </a:path>
              <a:path w="1038859" h="595629" extrusionOk="0">
                <a:moveTo>
                  <a:pt x="107061" y="560476"/>
                </a:moveTo>
                <a:lnTo>
                  <a:pt x="98679" y="553212"/>
                </a:lnTo>
                <a:lnTo>
                  <a:pt x="95504" y="554202"/>
                </a:lnTo>
                <a:lnTo>
                  <a:pt x="93726" y="557606"/>
                </a:lnTo>
                <a:lnTo>
                  <a:pt x="102108" y="564870"/>
                </a:lnTo>
                <a:lnTo>
                  <a:pt x="105283" y="563880"/>
                </a:lnTo>
                <a:lnTo>
                  <a:pt x="107061" y="560476"/>
                </a:lnTo>
                <a:close/>
              </a:path>
              <a:path w="1038859" h="595629" extrusionOk="0">
                <a:moveTo>
                  <a:pt x="131572" y="551319"/>
                </a:moveTo>
                <a:lnTo>
                  <a:pt x="121793" y="544068"/>
                </a:lnTo>
                <a:lnTo>
                  <a:pt x="118364" y="545249"/>
                </a:lnTo>
                <a:lnTo>
                  <a:pt x="116586" y="548919"/>
                </a:lnTo>
                <a:lnTo>
                  <a:pt x="126238" y="556171"/>
                </a:lnTo>
                <a:lnTo>
                  <a:pt x="129667" y="554977"/>
                </a:lnTo>
                <a:lnTo>
                  <a:pt x="131572" y="551319"/>
                </a:lnTo>
                <a:close/>
              </a:path>
              <a:path w="1038859" h="595629" extrusionOk="0">
                <a:moveTo>
                  <a:pt x="155956" y="543699"/>
                </a:moveTo>
                <a:lnTo>
                  <a:pt x="146177" y="536448"/>
                </a:lnTo>
                <a:lnTo>
                  <a:pt x="142748" y="537629"/>
                </a:lnTo>
                <a:lnTo>
                  <a:pt x="140970" y="541299"/>
                </a:lnTo>
                <a:lnTo>
                  <a:pt x="150622" y="548551"/>
                </a:lnTo>
                <a:lnTo>
                  <a:pt x="154051" y="547357"/>
                </a:lnTo>
                <a:lnTo>
                  <a:pt x="155956" y="543699"/>
                </a:lnTo>
                <a:close/>
              </a:path>
              <a:path w="1038859" h="595629" extrusionOk="0">
                <a:moveTo>
                  <a:pt x="178816" y="534555"/>
                </a:moveTo>
                <a:lnTo>
                  <a:pt x="170053" y="527304"/>
                </a:lnTo>
                <a:lnTo>
                  <a:pt x="167005" y="528485"/>
                </a:lnTo>
                <a:lnTo>
                  <a:pt x="165354" y="532155"/>
                </a:lnTo>
                <a:lnTo>
                  <a:pt x="174117" y="539407"/>
                </a:lnTo>
                <a:lnTo>
                  <a:pt x="177165" y="538213"/>
                </a:lnTo>
                <a:lnTo>
                  <a:pt x="178816" y="534555"/>
                </a:lnTo>
                <a:close/>
              </a:path>
              <a:path w="1038859" h="595629" extrusionOk="0">
                <a:moveTo>
                  <a:pt x="203200" y="525411"/>
                </a:moveTo>
                <a:lnTo>
                  <a:pt x="193421" y="518160"/>
                </a:lnTo>
                <a:lnTo>
                  <a:pt x="189992" y="519341"/>
                </a:lnTo>
                <a:lnTo>
                  <a:pt x="188214" y="523011"/>
                </a:lnTo>
                <a:lnTo>
                  <a:pt x="197866" y="530263"/>
                </a:lnTo>
                <a:lnTo>
                  <a:pt x="201295" y="529069"/>
                </a:lnTo>
                <a:lnTo>
                  <a:pt x="203200" y="525411"/>
                </a:lnTo>
                <a:close/>
              </a:path>
              <a:path w="1038859" h="595629" extrusionOk="0">
                <a:moveTo>
                  <a:pt x="227584" y="517372"/>
                </a:moveTo>
                <a:lnTo>
                  <a:pt x="217678" y="510540"/>
                </a:lnTo>
                <a:lnTo>
                  <a:pt x="214249" y="511873"/>
                </a:lnTo>
                <a:lnTo>
                  <a:pt x="212598" y="515607"/>
                </a:lnTo>
                <a:lnTo>
                  <a:pt x="222631" y="522439"/>
                </a:lnTo>
                <a:lnTo>
                  <a:pt x="226060" y="521106"/>
                </a:lnTo>
                <a:lnTo>
                  <a:pt x="227584" y="517372"/>
                </a:lnTo>
                <a:close/>
              </a:path>
              <a:path w="1038859" h="595629" extrusionOk="0">
                <a:moveTo>
                  <a:pt x="250444" y="506704"/>
                </a:moveTo>
                <a:lnTo>
                  <a:pt x="240538" y="499872"/>
                </a:lnTo>
                <a:lnTo>
                  <a:pt x="237109" y="501205"/>
                </a:lnTo>
                <a:lnTo>
                  <a:pt x="235458" y="504939"/>
                </a:lnTo>
                <a:lnTo>
                  <a:pt x="245491" y="511771"/>
                </a:lnTo>
                <a:lnTo>
                  <a:pt x="248920" y="510438"/>
                </a:lnTo>
                <a:lnTo>
                  <a:pt x="250444" y="506704"/>
                </a:lnTo>
                <a:close/>
              </a:path>
              <a:path w="1038859" h="595629" extrusionOk="0">
                <a:moveTo>
                  <a:pt x="273431" y="497560"/>
                </a:moveTo>
                <a:lnTo>
                  <a:pt x="264414" y="490728"/>
                </a:lnTo>
                <a:lnTo>
                  <a:pt x="261366" y="492061"/>
                </a:lnTo>
                <a:lnTo>
                  <a:pt x="259842" y="495795"/>
                </a:lnTo>
                <a:lnTo>
                  <a:pt x="268859" y="502627"/>
                </a:lnTo>
                <a:lnTo>
                  <a:pt x="271907" y="501294"/>
                </a:lnTo>
                <a:lnTo>
                  <a:pt x="273431" y="497560"/>
                </a:lnTo>
                <a:close/>
              </a:path>
              <a:path w="1038859" h="595629" extrusionOk="0">
                <a:moveTo>
                  <a:pt x="297688" y="488416"/>
                </a:moveTo>
                <a:lnTo>
                  <a:pt x="287782" y="481584"/>
                </a:lnTo>
                <a:lnTo>
                  <a:pt x="284353" y="482917"/>
                </a:lnTo>
                <a:lnTo>
                  <a:pt x="282702" y="486651"/>
                </a:lnTo>
                <a:lnTo>
                  <a:pt x="292735" y="493483"/>
                </a:lnTo>
                <a:lnTo>
                  <a:pt x="296164" y="492150"/>
                </a:lnTo>
                <a:lnTo>
                  <a:pt x="297688" y="488416"/>
                </a:lnTo>
                <a:close/>
              </a:path>
              <a:path w="1038859" h="595629" extrusionOk="0">
                <a:moveTo>
                  <a:pt x="320675" y="478840"/>
                </a:moveTo>
                <a:lnTo>
                  <a:pt x="311404" y="472440"/>
                </a:lnTo>
                <a:lnTo>
                  <a:pt x="308356" y="473913"/>
                </a:lnTo>
                <a:lnTo>
                  <a:pt x="307086" y="477723"/>
                </a:lnTo>
                <a:lnTo>
                  <a:pt x="316357" y="484111"/>
                </a:lnTo>
                <a:lnTo>
                  <a:pt x="319405" y="482638"/>
                </a:lnTo>
                <a:lnTo>
                  <a:pt x="320675" y="478840"/>
                </a:lnTo>
                <a:close/>
              </a:path>
              <a:path w="1038859" h="595629" extrusionOk="0">
                <a:moveTo>
                  <a:pt x="345059" y="468172"/>
                </a:moveTo>
                <a:lnTo>
                  <a:pt x="334772" y="461772"/>
                </a:lnTo>
                <a:lnTo>
                  <a:pt x="331470" y="463245"/>
                </a:lnTo>
                <a:lnTo>
                  <a:pt x="329946" y="467055"/>
                </a:lnTo>
                <a:lnTo>
                  <a:pt x="340233" y="473443"/>
                </a:lnTo>
                <a:lnTo>
                  <a:pt x="343535" y="471970"/>
                </a:lnTo>
                <a:lnTo>
                  <a:pt x="345059" y="468172"/>
                </a:lnTo>
                <a:close/>
              </a:path>
              <a:path w="1038859" h="595629" extrusionOk="0">
                <a:moveTo>
                  <a:pt x="367919" y="457504"/>
                </a:moveTo>
                <a:lnTo>
                  <a:pt x="357632" y="451104"/>
                </a:lnTo>
                <a:lnTo>
                  <a:pt x="354330" y="452577"/>
                </a:lnTo>
                <a:lnTo>
                  <a:pt x="352806" y="456387"/>
                </a:lnTo>
                <a:lnTo>
                  <a:pt x="363093" y="462775"/>
                </a:lnTo>
                <a:lnTo>
                  <a:pt x="366395" y="461302"/>
                </a:lnTo>
                <a:lnTo>
                  <a:pt x="367919" y="457504"/>
                </a:lnTo>
                <a:close/>
              </a:path>
              <a:path w="1038859" h="595629" extrusionOk="0">
                <a:moveTo>
                  <a:pt x="390779" y="446836"/>
                </a:moveTo>
                <a:lnTo>
                  <a:pt x="380492" y="440436"/>
                </a:lnTo>
                <a:lnTo>
                  <a:pt x="377190" y="441909"/>
                </a:lnTo>
                <a:lnTo>
                  <a:pt x="375666" y="445719"/>
                </a:lnTo>
                <a:lnTo>
                  <a:pt x="385953" y="452107"/>
                </a:lnTo>
                <a:lnTo>
                  <a:pt x="389255" y="450634"/>
                </a:lnTo>
                <a:lnTo>
                  <a:pt x="390779" y="446836"/>
                </a:lnTo>
                <a:close/>
              </a:path>
              <a:path w="1038859" h="595629" extrusionOk="0">
                <a:moveTo>
                  <a:pt x="413639" y="436168"/>
                </a:moveTo>
                <a:lnTo>
                  <a:pt x="404368" y="429768"/>
                </a:lnTo>
                <a:lnTo>
                  <a:pt x="401320" y="431241"/>
                </a:lnTo>
                <a:lnTo>
                  <a:pt x="400050" y="435051"/>
                </a:lnTo>
                <a:lnTo>
                  <a:pt x="409321" y="441439"/>
                </a:lnTo>
                <a:lnTo>
                  <a:pt x="412369" y="439966"/>
                </a:lnTo>
                <a:lnTo>
                  <a:pt x="413639" y="436168"/>
                </a:lnTo>
                <a:close/>
              </a:path>
              <a:path w="1038859" h="595629" extrusionOk="0">
                <a:moveTo>
                  <a:pt x="436499" y="425373"/>
                </a:moveTo>
                <a:lnTo>
                  <a:pt x="426974" y="419100"/>
                </a:lnTo>
                <a:lnTo>
                  <a:pt x="424053" y="420801"/>
                </a:lnTo>
                <a:lnTo>
                  <a:pt x="422910" y="424891"/>
                </a:lnTo>
                <a:lnTo>
                  <a:pt x="432435" y="431165"/>
                </a:lnTo>
                <a:lnTo>
                  <a:pt x="435356" y="429463"/>
                </a:lnTo>
                <a:lnTo>
                  <a:pt x="436499" y="425373"/>
                </a:lnTo>
                <a:close/>
              </a:path>
              <a:path w="1038859" h="595629" extrusionOk="0">
                <a:moveTo>
                  <a:pt x="459359" y="413931"/>
                </a:moveTo>
                <a:lnTo>
                  <a:pt x="448818" y="408432"/>
                </a:lnTo>
                <a:lnTo>
                  <a:pt x="445516" y="409930"/>
                </a:lnTo>
                <a:lnTo>
                  <a:pt x="444246" y="413499"/>
                </a:lnTo>
                <a:lnTo>
                  <a:pt x="454787" y="418985"/>
                </a:lnTo>
                <a:lnTo>
                  <a:pt x="458089" y="417499"/>
                </a:lnTo>
                <a:lnTo>
                  <a:pt x="459359" y="413931"/>
                </a:lnTo>
                <a:close/>
              </a:path>
              <a:path w="1038859" h="595629" extrusionOk="0">
                <a:moveTo>
                  <a:pt x="482219" y="402513"/>
                </a:moveTo>
                <a:lnTo>
                  <a:pt x="471678" y="396240"/>
                </a:lnTo>
                <a:lnTo>
                  <a:pt x="468376" y="397941"/>
                </a:lnTo>
                <a:lnTo>
                  <a:pt x="467106" y="402031"/>
                </a:lnTo>
                <a:lnTo>
                  <a:pt x="477647" y="408305"/>
                </a:lnTo>
                <a:lnTo>
                  <a:pt x="480949" y="406603"/>
                </a:lnTo>
                <a:lnTo>
                  <a:pt x="482219" y="402513"/>
                </a:lnTo>
                <a:close/>
              </a:path>
              <a:path w="1038859" h="595629" extrusionOk="0">
                <a:moveTo>
                  <a:pt x="505079" y="391071"/>
                </a:moveTo>
                <a:lnTo>
                  <a:pt x="494538" y="385572"/>
                </a:lnTo>
                <a:lnTo>
                  <a:pt x="491236" y="387070"/>
                </a:lnTo>
                <a:lnTo>
                  <a:pt x="489966" y="390639"/>
                </a:lnTo>
                <a:lnTo>
                  <a:pt x="500507" y="396125"/>
                </a:lnTo>
                <a:lnTo>
                  <a:pt x="503809" y="394639"/>
                </a:lnTo>
                <a:lnTo>
                  <a:pt x="505079" y="391071"/>
                </a:lnTo>
                <a:close/>
              </a:path>
              <a:path w="1038859" h="595629" extrusionOk="0">
                <a:moveTo>
                  <a:pt x="526415" y="378447"/>
                </a:moveTo>
                <a:lnTo>
                  <a:pt x="516763" y="373380"/>
                </a:lnTo>
                <a:lnTo>
                  <a:pt x="513842" y="375005"/>
                </a:lnTo>
                <a:lnTo>
                  <a:pt x="512826" y="378625"/>
                </a:lnTo>
                <a:lnTo>
                  <a:pt x="522605" y="383679"/>
                </a:lnTo>
                <a:lnTo>
                  <a:pt x="525399" y="382066"/>
                </a:lnTo>
                <a:lnTo>
                  <a:pt x="526415" y="378447"/>
                </a:lnTo>
                <a:close/>
              </a:path>
              <a:path w="1038859" h="595629" extrusionOk="0">
                <a:moveTo>
                  <a:pt x="549275" y="366255"/>
                </a:moveTo>
                <a:lnTo>
                  <a:pt x="538480" y="361188"/>
                </a:lnTo>
                <a:lnTo>
                  <a:pt x="535305" y="362813"/>
                </a:lnTo>
                <a:lnTo>
                  <a:pt x="534162" y="366433"/>
                </a:lnTo>
                <a:lnTo>
                  <a:pt x="544957" y="371500"/>
                </a:lnTo>
                <a:lnTo>
                  <a:pt x="548259" y="369874"/>
                </a:lnTo>
                <a:lnTo>
                  <a:pt x="549275" y="366255"/>
                </a:lnTo>
                <a:close/>
              </a:path>
              <a:path w="1038859" h="595629" extrusionOk="0">
                <a:moveTo>
                  <a:pt x="572135" y="353263"/>
                </a:moveTo>
                <a:lnTo>
                  <a:pt x="561340" y="347472"/>
                </a:lnTo>
                <a:lnTo>
                  <a:pt x="558165" y="349326"/>
                </a:lnTo>
                <a:lnTo>
                  <a:pt x="557022" y="353466"/>
                </a:lnTo>
                <a:lnTo>
                  <a:pt x="567817" y="359244"/>
                </a:lnTo>
                <a:lnTo>
                  <a:pt x="571119" y="357403"/>
                </a:lnTo>
                <a:lnTo>
                  <a:pt x="572135" y="353263"/>
                </a:lnTo>
                <a:close/>
              </a:path>
              <a:path w="1038859" h="595629" extrusionOk="0">
                <a:moveTo>
                  <a:pt x="593471" y="341071"/>
                </a:moveTo>
                <a:lnTo>
                  <a:pt x="583819" y="335280"/>
                </a:lnTo>
                <a:lnTo>
                  <a:pt x="580898" y="337134"/>
                </a:lnTo>
                <a:lnTo>
                  <a:pt x="579882" y="341274"/>
                </a:lnTo>
                <a:lnTo>
                  <a:pt x="589661" y="347052"/>
                </a:lnTo>
                <a:lnTo>
                  <a:pt x="592455" y="345211"/>
                </a:lnTo>
                <a:lnTo>
                  <a:pt x="593471" y="341071"/>
                </a:lnTo>
                <a:close/>
              </a:path>
              <a:path w="1038859" h="595629" extrusionOk="0">
                <a:moveTo>
                  <a:pt x="616331" y="327990"/>
                </a:moveTo>
                <a:lnTo>
                  <a:pt x="605282" y="323088"/>
                </a:lnTo>
                <a:lnTo>
                  <a:pt x="602107" y="324929"/>
                </a:lnTo>
                <a:lnTo>
                  <a:pt x="601218" y="328803"/>
                </a:lnTo>
                <a:lnTo>
                  <a:pt x="612267" y="333705"/>
                </a:lnTo>
                <a:lnTo>
                  <a:pt x="615442" y="331863"/>
                </a:lnTo>
                <a:lnTo>
                  <a:pt x="616331" y="327990"/>
                </a:lnTo>
                <a:close/>
              </a:path>
              <a:path w="1038859" h="595629" extrusionOk="0">
                <a:moveTo>
                  <a:pt x="637667" y="314274"/>
                </a:moveTo>
                <a:lnTo>
                  <a:pt x="626618" y="309372"/>
                </a:lnTo>
                <a:lnTo>
                  <a:pt x="623443" y="311213"/>
                </a:lnTo>
                <a:lnTo>
                  <a:pt x="622554" y="315087"/>
                </a:lnTo>
                <a:lnTo>
                  <a:pt x="633603" y="319989"/>
                </a:lnTo>
                <a:lnTo>
                  <a:pt x="636778" y="318147"/>
                </a:lnTo>
                <a:lnTo>
                  <a:pt x="637667" y="314274"/>
                </a:lnTo>
                <a:close/>
              </a:path>
              <a:path w="1038859" h="595629" extrusionOk="0">
                <a:moveTo>
                  <a:pt x="659003" y="302082"/>
                </a:moveTo>
                <a:lnTo>
                  <a:pt x="647954" y="297180"/>
                </a:lnTo>
                <a:lnTo>
                  <a:pt x="644779" y="299021"/>
                </a:lnTo>
                <a:lnTo>
                  <a:pt x="643890" y="302895"/>
                </a:lnTo>
                <a:lnTo>
                  <a:pt x="654939" y="307797"/>
                </a:lnTo>
                <a:lnTo>
                  <a:pt x="658114" y="305955"/>
                </a:lnTo>
                <a:lnTo>
                  <a:pt x="659003" y="302082"/>
                </a:lnTo>
                <a:close/>
              </a:path>
              <a:path w="1038859" h="595629" extrusionOk="0">
                <a:moveTo>
                  <a:pt x="680339" y="288366"/>
                </a:moveTo>
                <a:lnTo>
                  <a:pt x="670433" y="283464"/>
                </a:lnTo>
                <a:lnTo>
                  <a:pt x="667639" y="285305"/>
                </a:lnTo>
                <a:lnTo>
                  <a:pt x="666750" y="289179"/>
                </a:lnTo>
                <a:lnTo>
                  <a:pt x="676783" y="294081"/>
                </a:lnTo>
                <a:lnTo>
                  <a:pt x="679577" y="292239"/>
                </a:lnTo>
                <a:lnTo>
                  <a:pt x="680339" y="288366"/>
                </a:lnTo>
                <a:close/>
              </a:path>
              <a:path w="1038859" h="595629" extrusionOk="0">
                <a:moveTo>
                  <a:pt x="701675" y="274193"/>
                </a:moveTo>
                <a:lnTo>
                  <a:pt x="691515" y="269748"/>
                </a:lnTo>
                <a:lnTo>
                  <a:pt x="688721" y="271716"/>
                </a:lnTo>
                <a:lnTo>
                  <a:pt x="688086" y="275628"/>
                </a:lnTo>
                <a:lnTo>
                  <a:pt x="698246" y="280073"/>
                </a:lnTo>
                <a:lnTo>
                  <a:pt x="700913" y="278104"/>
                </a:lnTo>
                <a:lnTo>
                  <a:pt x="701675" y="274193"/>
                </a:lnTo>
                <a:close/>
              </a:path>
              <a:path w="1038859" h="595629" extrusionOk="0">
                <a:moveTo>
                  <a:pt x="723011" y="259588"/>
                </a:moveTo>
                <a:lnTo>
                  <a:pt x="711708" y="254508"/>
                </a:lnTo>
                <a:lnTo>
                  <a:pt x="708660" y="256755"/>
                </a:lnTo>
                <a:lnTo>
                  <a:pt x="707898" y="261226"/>
                </a:lnTo>
                <a:lnTo>
                  <a:pt x="719201" y="266306"/>
                </a:lnTo>
                <a:lnTo>
                  <a:pt x="722249" y="264045"/>
                </a:lnTo>
                <a:lnTo>
                  <a:pt x="723011" y="259588"/>
                </a:lnTo>
                <a:close/>
              </a:path>
              <a:path w="1038859" h="595629" extrusionOk="0">
                <a:moveTo>
                  <a:pt x="744347" y="245237"/>
                </a:moveTo>
                <a:lnTo>
                  <a:pt x="733044" y="240792"/>
                </a:lnTo>
                <a:lnTo>
                  <a:pt x="729996" y="242760"/>
                </a:lnTo>
                <a:lnTo>
                  <a:pt x="729234" y="246672"/>
                </a:lnTo>
                <a:lnTo>
                  <a:pt x="740537" y="251117"/>
                </a:lnTo>
                <a:lnTo>
                  <a:pt x="743585" y="249148"/>
                </a:lnTo>
                <a:lnTo>
                  <a:pt x="744347" y="245237"/>
                </a:lnTo>
                <a:close/>
              </a:path>
              <a:path w="1038859" h="595629" extrusionOk="0">
                <a:moveTo>
                  <a:pt x="765683" y="231521"/>
                </a:moveTo>
                <a:lnTo>
                  <a:pt x="754380" y="227076"/>
                </a:lnTo>
                <a:lnTo>
                  <a:pt x="751332" y="229044"/>
                </a:lnTo>
                <a:lnTo>
                  <a:pt x="750570" y="232956"/>
                </a:lnTo>
                <a:lnTo>
                  <a:pt x="761873" y="237401"/>
                </a:lnTo>
                <a:lnTo>
                  <a:pt x="764921" y="235432"/>
                </a:lnTo>
                <a:lnTo>
                  <a:pt x="765683" y="231521"/>
                </a:lnTo>
                <a:close/>
              </a:path>
              <a:path w="1038859" h="595629" extrusionOk="0">
                <a:moveTo>
                  <a:pt x="785368" y="215988"/>
                </a:moveTo>
                <a:lnTo>
                  <a:pt x="775081" y="211836"/>
                </a:lnTo>
                <a:lnTo>
                  <a:pt x="772541" y="213880"/>
                </a:lnTo>
                <a:lnTo>
                  <a:pt x="771906" y="217805"/>
                </a:lnTo>
                <a:lnTo>
                  <a:pt x="782193" y="221957"/>
                </a:lnTo>
                <a:lnTo>
                  <a:pt x="784860" y="219913"/>
                </a:lnTo>
                <a:lnTo>
                  <a:pt x="785368" y="215988"/>
                </a:lnTo>
                <a:close/>
              </a:path>
              <a:path w="1038859" h="595629" extrusionOk="0">
                <a:moveTo>
                  <a:pt x="806704" y="200748"/>
                </a:moveTo>
                <a:lnTo>
                  <a:pt x="795274" y="196596"/>
                </a:lnTo>
                <a:lnTo>
                  <a:pt x="792353" y="198640"/>
                </a:lnTo>
                <a:lnTo>
                  <a:pt x="791718" y="202565"/>
                </a:lnTo>
                <a:lnTo>
                  <a:pt x="803148" y="206717"/>
                </a:lnTo>
                <a:lnTo>
                  <a:pt x="806069" y="204673"/>
                </a:lnTo>
                <a:lnTo>
                  <a:pt x="806704" y="200748"/>
                </a:lnTo>
                <a:close/>
              </a:path>
              <a:path w="1038859" h="595629" extrusionOk="0">
                <a:moveTo>
                  <a:pt x="826516" y="185547"/>
                </a:moveTo>
                <a:lnTo>
                  <a:pt x="815086" y="181356"/>
                </a:lnTo>
                <a:lnTo>
                  <a:pt x="812165" y="183388"/>
                </a:lnTo>
                <a:lnTo>
                  <a:pt x="811530" y="187325"/>
                </a:lnTo>
                <a:lnTo>
                  <a:pt x="822960" y="191516"/>
                </a:lnTo>
                <a:lnTo>
                  <a:pt x="825881" y="189484"/>
                </a:lnTo>
                <a:lnTo>
                  <a:pt x="826516" y="185547"/>
                </a:lnTo>
                <a:close/>
              </a:path>
              <a:path w="1038859" h="595629" extrusionOk="0">
                <a:moveTo>
                  <a:pt x="846328" y="170307"/>
                </a:moveTo>
                <a:lnTo>
                  <a:pt x="836041" y="166116"/>
                </a:lnTo>
                <a:lnTo>
                  <a:pt x="833501" y="168148"/>
                </a:lnTo>
                <a:lnTo>
                  <a:pt x="832866" y="172085"/>
                </a:lnTo>
                <a:lnTo>
                  <a:pt x="843153" y="176276"/>
                </a:lnTo>
                <a:lnTo>
                  <a:pt x="845820" y="174244"/>
                </a:lnTo>
                <a:lnTo>
                  <a:pt x="846328" y="170307"/>
                </a:lnTo>
                <a:close/>
              </a:path>
              <a:path w="1038859" h="595629" extrusionOk="0">
                <a:moveTo>
                  <a:pt x="866140" y="154686"/>
                </a:moveTo>
                <a:lnTo>
                  <a:pt x="855599" y="150876"/>
                </a:lnTo>
                <a:lnTo>
                  <a:pt x="853059" y="153162"/>
                </a:lnTo>
                <a:lnTo>
                  <a:pt x="852678" y="157353"/>
                </a:lnTo>
                <a:lnTo>
                  <a:pt x="863219" y="161163"/>
                </a:lnTo>
                <a:lnTo>
                  <a:pt x="865759" y="158877"/>
                </a:lnTo>
                <a:lnTo>
                  <a:pt x="866140" y="154686"/>
                </a:lnTo>
                <a:close/>
              </a:path>
              <a:path w="1038859" h="595629" extrusionOk="0">
                <a:moveTo>
                  <a:pt x="885952" y="138811"/>
                </a:moveTo>
                <a:lnTo>
                  <a:pt x="875411" y="135636"/>
                </a:lnTo>
                <a:lnTo>
                  <a:pt x="872871" y="137668"/>
                </a:lnTo>
                <a:lnTo>
                  <a:pt x="872490" y="141224"/>
                </a:lnTo>
                <a:lnTo>
                  <a:pt x="883031" y="144526"/>
                </a:lnTo>
                <a:lnTo>
                  <a:pt x="885571" y="142494"/>
                </a:lnTo>
                <a:lnTo>
                  <a:pt x="885952" y="138811"/>
                </a:lnTo>
                <a:close/>
              </a:path>
              <a:path w="1038859" h="595629" extrusionOk="0">
                <a:moveTo>
                  <a:pt x="905764" y="122682"/>
                </a:moveTo>
                <a:lnTo>
                  <a:pt x="895223" y="118872"/>
                </a:lnTo>
                <a:lnTo>
                  <a:pt x="892683" y="121158"/>
                </a:lnTo>
                <a:lnTo>
                  <a:pt x="892302" y="125349"/>
                </a:lnTo>
                <a:lnTo>
                  <a:pt x="902843" y="129159"/>
                </a:lnTo>
                <a:lnTo>
                  <a:pt x="905383" y="126873"/>
                </a:lnTo>
                <a:lnTo>
                  <a:pt x="905764" y="122682"/>
                </a:lnTo>
                <a:close/>
              </a:path>
              <a:path w="1038859" h="595629" extrusionOk="0">
                <a:moveTo>
                  <a:pt x="925576" y="105918"/>
                </a:moveTo>
                <a:lnTo>
                  <a:pt x="915035" y="102108"/>
                </a:lnTo>
                <a:lnTo>
                  <a:pt x="912495" y="104394"/>
                </a:lnTo>
                <a:lnTo>
                  <a:pt x="912114" y="108585"/>
                </a:lnTo>
                <a:lnTo>
                  <a:pt x="922655" y="112395"/>
                </a:lnTo>
                <a:lnTo>
                  <a:pt x="925195" y="110109"/>
                </a:lnTo>
                <a:lnTo>
                  <a:pt x="925576" y="105918"/>
                </a:lnTo>
                <a:close/>
              </a:path>
              <a:path w="1038859" h="595629" extrusionOk="0">
                <a:moveTo>
                  <a:pt x="945134" y="89789"/>
                </a:moveTo>
                <a:lnTo>
                  <a:pt x="933323" y="86868"/>
                </a:lnTo>
                <a:lnTo>
                  <a:pt x="930656" y="89154"/>
                </a:lnTo>
                <a:lnTo>
                  <a:pt x="930402" y="92964"/>
                </a:lnTo>
                <a:lnTo>
                  <a:pt x="942213" y="95885"/>
                </a:lnTo>
                <a:lnTo>
                  <a:pt x="944880" y="93726"/>
                </a:lnTo>
                <a:lnTo>
                  <a:pt x="945134" y="89789"/>
                </a:lnTo>
                <a:close/>
              </a:path>
              <a:path w="1038859" h="595629" extrusionOk="0">
                <a:moveTo>
                  <a:pt x="963549" y="73025"/>
                </a:moveTo>
                <a:lnTo>
                  <a:pt x="952881" y="70104"/>
                </a:lnTo>
                <a:lnTo>
                  <a:pt x="950468" y="72390"/>
                </a:lnTo>
                <a:lnTo>
                  <a:pt x="950214" y="76200"/>
                </a:lnTo>
                <a:lnTo>
                  <a:pt x="960882" y="79121"/>
                </a:lnTo>
                <a:lnTo>
                  <a:pt x="963295" y="76962"/>
                </a:lnTo>
                <a:lnTo>
                  <a:pt x="963549" y="73025"/>
                </a:lnTo>
                <a:close/>
              </a:path>
              <a:path w="1038859" h="595629" extrusionOk="0">
                <a:moveTo>
                  <a:pt x="983234" y="55245"/>
                </a:moveTo>
                <a:lnTo>
                  <a:pt x="971423" y="51816"/>
                </a:lnTo>
                <a:lnTo>
                  <a:pt x="968756" y="54483"/>
                </a:lnTo>
                <a:lnTo>
                  <a:pt x="968502" y="58928"/>
                </a:lnTo>
                <a:lnTo>
                  <a:pt x="980313" y="62357"/>
                </a:lnTo>
                <a:lnTo>
                  <a:pt x="982980" y="59817"/>
                </a:lnTo>
                <a:lnTo>
                  <a:pt x="983234" y="55245"/>
                </a:lnTo>
                <a:close/>
              </a:path>
              <a:path w="1038859" h="595629" extrusionOk="0">
                <a:moveTo>
                  <a:pt x="1001522" y="37973"/>
                </a:moveTo>
                <a:lnTo>
                  <a:pt x="989711" y="35052"/>
                </a:lnTo>
                <a:lnTo>
                  <a:pt x="987044" y="37338"/>
                </a:lnTo>
                <a:lnTo>
                  <a:pt x="986790" y="41148"/>
                </a:lnTo>
                <a:lnTo>
                  <a:pt x="998601" y="44069"/>
                </a:lnTo>
                <a:lnTo>
                  <a:pt x="1001268" y="41910"/>
                </a:lnTo>
                <a:lnTo>
                  <a:pt x="1001522" y="37973"/>
                </a:lnTo>
                <a:close/>
              </a:path>
              <a:path w="1038859" h="595629" extrusionOk="0">
                <a:moveTo>
                  <a:pt x="1020318" y="20701"/>
                </a:moveTo>
                <a:lnTo>
                  <a:pt x="1009015" y="18288"/>
                </a:lnTo>
                <a:lnTo>
                  <a:pt x="1006602" y="20701"/>
                </a:lnTo>
                <a:lnTo>
                  <a:pt x="1006602" y="24511"/>
                </a:lnTo>
                <a:lnTo>
                  <a:pt x="1017905" y="26924"/>
                </a:lnTo>
                <a:lnTo>
                  <a:pt x="1020318" y="24511"/>
                </a:lnTo>
                <a:lnTo>
                  <a:pt x="1020318" y="20701"/>
                </a:lnTo>
                <a:close/>
              </a:path>
              <a:path w="1038859" h="595629" extrusionOk="0">
                <a:moveTo>
                  <a:pt x="1038606" y="2413"/>
                </a:moveTo>
                <a:lnTo>
                  <a:pt x="1026033" y="0"/>
                </a:lnTo>
                <a:lnTo>
                  <a:pt x="1023366" y="2413"/>
                </a:lnTo>
                <a:lnTo>
                  <a:pt x="1023366" y="6223"/>
                </a:lnTo>
                <a:lnTo>
                  <a:pt x="1035939" y="8636"/>
                </a:lnTo>
                <a:lnTo>
                  <a:pt x="1038606" y="6223"/>
                </a:lnTo>
                <a:lnTo>
                  <a:pt x="1038606" y="241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 name="Google Shape;143;p15">
            <a:extLst>
              <a:ext uri="{FF2B5EF4-FFF2-40B4-BE49-F238E27FC236}">
                <a16:creationId xmlns:a16="http://schemas.microsoft.com/office/drawing/2014/main" id="{B139FE10-DA71-46D1-95C6-3F6050AF88B6}"/>
              </a:ext>
            </a:extLst>
          </p:cNvPr>
          <p:cNvSpPr/>
          <p:nvPr/>
        </p:nvSpPr>
        <p:spPr>
          <a:xfrm>
            <a:off x="5361648" y="5444013"/>
            <a:ext cx="363220" cy="316865"/>
          </a:xfrm>
          <a:custGeom>
            <a:avLst/>
            <a:gdLst/>
            <a:ahLst/>
            <a:cxnLst/>
            <a:rect l="l" t="t" r="r" b="b"/>
            <a:pathLst>
              <a:path w="363220" h="316864" extrusionOk="0">
                <a:moveTo>
                  <a:pt x="279526" y="0"/>
                </a:moveTo>
                <a:lnTo>
                  <a:pt x="87122" y="124358"/>
                </a:lnTo>
                <a:lnTo>
                  <a:pt x="45593" y="60197"/>
                </a:lnTo>
                <a:lnTo>
                  <a:pt x="0" y="271576"/>
                </a:lnTo>
                <a:lnTo>
                  <a:pt x="211708" y="316750"/>
                </a:lnTo>
                <a:lnTo>
                  <a:pt x="170179" y="252615"/>
                </a:lnTo>
                <a:lnTo>
                  <a:pt x="362711" y="128269"/>
                </a:lnTo>
                <a:lnTo>
                  <a:pt x="279526" y="0"/>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 name="Google Shape;146;p15">
            <a:extLst>
              <a:ext uri="{FF2B5EF4-FFF2-40B4-BE49-F238E27FC236}">
                <a16:creationId xmlns:a16="http://schemas.microsoft.com/office/drawing/2014/main" id="{D22C51E2-2109-E05C-1183-17476A055CED}"/>
              </a:ext>
            </a:extLst>
          </p:cNvPr>
          <p:cNvSpPr/>
          <p:nvPr/>
        </p:nvSpPr>
        <p:spPr>
          <a:xfrm>
            <a:off x="4895708" y="2570494"/>
            <a:ext cx="893444" cy="596900"/>
          </a:xfrm>
          <a:custGeom>
            <a:avLst/>
            <a:gdLst/>
            <a:ahLst/>
            <a:cxnLst/>
            <a:rect l="l" t="t" r="r" b="b"/>
            <a:pathLst>
              <a:path w="893445" h="596900" extrusionOk="0">
                <a:moveTo>
                  <a:pt x="10287" y="13335"/>
                </a:moveTo>
                <a:lnTo>
                  <a:pt x="7747" y="1397"/>
                </a:lnTo>
                <a:lnTo>
                  <a:pt x="4191" y="0"/>
                </a:lnTo>
                <a:lnTo>
                  <a:pt x="0" y="1651"/>
                </a:lnTo>
                <a:lnTo>
                  <a:pt x="2413" y="13716"/>
                </a:lnTo>
                <a:lnTo>
                  <a:pt x="6096" y="14986"/>
                </a:lnTo>
                <a:lnTo>
                  <a:pt x="10287" y="13335"/>
                </a:lnTo>
                <a:close/>
              </a:path>
              <a:path w="893445" h="596900" extrusionOk="0">
                <a:moveTo>
                  <a:pt x="33147" y="22479"/>
                </a:moveTo>
                <a:lnTo>
                  <a:pt x="31115" y="10541"/>
                </a:lnTo>
                <a:lnTo>
                  <a:pt x="27940" y="9144"/>
                </a:lnTo>
                <a:lnTo>
                  <a:pt x="24384" y="10795"/>
                </a:lnTo>
                <a:lnTo>
                  <a:pt x="26543" y="22860"/>
                </a:lnTo>
                <a:lnTo>
                  <a:pt x="29591" y="24130"/>
                </a:lnTo>
                <a:lnTo>
                  <a:pt x="33147" y="22479"/>
                </a:lnTo>
                <a:close/>
              </a:path>
              <a:path w="893445" h="596900" extrusionOk="0">
                <a:moveTo>
                  <a:pt x="57531" y="31623"/>
                </a:moveTo>
                <a:lnTo>
                  <a:pt x="54991" y="19685"/>
                </a:lnTo>
                <a:lnTo>
                  <a:pt x="51435" y="18288"/>
                </a:lnTo>
                <a:lnTo>
                  <a:pt x="47244" y="19939"/>
                </a:lnTo>
                <a:lnTo>
                  <a:pt x="49657" y="32004"/>
                </a:lnTo>
                <a:lnTo>
                  <a:pt x="53340" y="33274"/>
                </a:lnTo>
                <a:lnTo>
                  <a:pt x="57531" y="31623"/>
                </a:lnTo>
                <a:close/>
              </a:path>
              <a:path w="893445" h="596900" extrusionOk="0">
                <a:moveTo>
                  <a:pt x="80391" y="41021"/>
                </a:moveTo>
                <a:lnTo>
                  <a:pt x="78359" y="30226"/>
                </a:lnTo>
                <a:lnTo>
                  <a:pt x="75184" y="28956"/>
                </a:lnTo>
                <a:lnTo>
                  <a:pt x="71628" y="30480"/>
                </a:lnTo>
                <a:lnTo>
                  <a:pt x="73787" y="41275"/>
                </a:lnTo>
                <a:lnTo>
                  <a:pt x="76835" y="42545"/>
                </a:lnTo>
                <a:lnTo>
                  <a:pt x="80391" y="41021"/>
                </a:lnTo>
                <a:close/>
              </a:path>
              <a:path w="893445" h="596900" extrusionOk="0">
                <a:moveTo>
                  <a:pt x="104775" y="50165"/>
                </a:moveTo>
                <a:lnTo>
                  <a:pt x="102235" y="39370"/>
                </a:lnTo>
                <a:lnTo>
                  <a:pt x="98679" y="38100"/>
                </a:lnTo>
                <a:lnTo>
                  <a:pt x="94488" y="39624"/>
                </a:lnTo>
                <a:lnTo>
                  <a:pt x="96901" y="50419"/>
                </a:lnTo>
                <a:lnTo>
                  <a:pt x="100584" y="51689"/>
                </a:lnTo>
                <a:lnTo>
                  <a:pt x="104775" y="50165"/>
                </a:lnTo>
                <a:close/>
              </a:path>
              <a:path w="893445" h="596900" extrusionOk="0">
                <a:moveTo>
                  <a:pt x="127762" y="61087"/>
                </a:moveTo>
                <a:lnTo>
                  <a:pt x="125984" y="50165"/>
                </a:lnTo>
                <a:lnTo>
                  <a:pt x="122682" y="48768"/>
                </a:lnTo>
                <a:lnTo>
                  <a:pt x="118872" y="50038"/>
                </a:lnTo>
                <a:lnTo>
                  <a:pt x="120650" y="60960"/>
                </a:lnTo>
                <a:lnTo>
                  <a:pt x="123952" y="62357"/>
                </a:lnTo>
                <a:lnTo>
                  <a:pt x="127762" y="61087"/>
                </a:lnTo>
                <a:close/>
              </a:path>
              <a:path w="893445" h="596900" extrusionOk="0">
                <a:moveTo>
                  <a:pt x="150622" y="71755"/>
                </a:moveTo>
                <a:lnTo>
                  <a:pt x="148844" y="60833"/>
                </a:lnTo>
                <a:lnTo>
                  <a:pt x="145542" y="59436"/>
                </a:lnTo>
                <a:lnTo>
                  <a:pt x="141732" y="60706"/>
                </a:lnTo>
                <a:lnTo>
                  <a:pt x="143510" y="71628"/>
                </a:lnTo>
                <a:lnTo>
                  <a:pt x="146812" y="73025"/>
                </a:lnTo>
                <a:lnTo>
                  <a:pt x="150622" y="71755"/>
                </a:lnTo>
                <a:close/>
              </a:path>
              <a:path w="893445" h="596900" extrusionOk="0">
                <a:moveTo>
                  <a:pt x="173482" y="82169"/>
                </a:moveTo>
                <a:lnTo>
                  <a:pt x="171704" y="70104"/>
                </a:lnTo>
                <a:lnTo>
                  <a:pt x="168402" y="68580"/>
                </a:lnTo>
                <a:lnTo>
                  <a:pt x="164592" y="70104"/>
                </a:lnTo>
                <a:lnTo>
                  <a:pt x="166370" y="82169"/>
                </a:lnTo>
                <a:lnTo>
                  <a:pt x="169672" y="83693"/>
                </a:lnTo>
                <a:lnTo>
                  <a:pt x="173482" y="82169"/>
                </a:lnTo>
                <a:close/>
              </a:path>
              <a:path w="893445" h="596900" extrusionOk="0">
                <a:moveTo>
                  <a:pt x="196342" y="92837"/>
                </a:moveTo>
                <a:lnTo>
                  <a:pt x="194564" y="80772"/>
                </a:lnTo>
                <a:lnTo>
                  <a:pt x="191262" y="79248"/>
                </a:lnTo>
                <a:lnTo>
                  <a:pt x="187452" y="80772"/>
                </a:lnTo>
                <a:lnTo>
                  <a:pt x="189230" y="92837"/>
                </a:lnTo>
                <a:lnTo>
                  <a:pt x="192532" y="94361"/>
                </a:lnTo>
                <a:lnTo>
                  <a:pt x="196342" y="92837"/>
                </a:lnTo>
                <a:close/>
              </a:path>
              <a:path w="893445" h="596900" extrusionOk="0">
                <a:moveTo>
                  <a:pt x="219329" y="103759"/>
                </a:moveTo>
                <a:lnTo>
                  <a:pt x="218059" y="91567"/>
                </a:lnTo>
                <a:lnTo>
                  <a:pt x="214503" y="89916"/>
                </a:lnTo>
                <a:lnTo>
                  <a:pt x="210312" y="91186"/>
                </a:lnTo>
                <a:lnTo>
                  <a:pt x="211582" y="103378"/>
                </a:lnTo>
                <a:lnTo>
                  <a:pt x="215138" y="105029"/>
                </a:lnTo>
                <a:lnTo>
                  <a:pt x="219329" y="103759"/>
                </a:lnTo>
                <a:close/>
              </a:path>
              <a:path w="893445" h="596900" extrusionOk="0">
                <a:moveTo>
                  <a:pt x="242189" y="115951"/>
                </a:moveTo>
                <a:lnTo>
                  <a:pt x="240919" y="103759"/>
                </a:lnTo>
                <a:lnTo>
                  <a:pt x="237363" y="102108"/>
                </a:lnTo>
                <a:lnTo>
                  <a:pt x="233172" y="103378"/>
                </a:lnTo>
                <a:lnTo>
                  <a:pt x="234442" y="115570"/>
                </a:lnTo>
                <a:lnTo>
                  <a:pt x="237998" y="117221"/>
                </a:lnTo>
                <a:lnTo>
                  <a:pt x="242189" y="115951"/>
                </a:lnTo>
                <a:close/>
              </a:path>
              <a:path w="893445" h="596900" extrusionOk="0">
                <a:moveTo>
                  <a:pt x="265049" y="126619"/>
                </a:moveTo>
                <a:lnTo>
                  <a:pt x="263779" y="114427"/>
                </a:lnTo>
                <a:lnTo>
                  <a:pt x="260223" y="112776"/>
                </a:lnTo>
                <a:lnTo>
                  <a:pt x="256032" y="114046"/>
                </a:lnTo>
                <a:lnTo>
                  <a:pt x="257302" y="126238"/>
                </a:lnTo>
                <a:lnTo>
                  <a:pt x="260858" y="127889"/>
                </a:lnTo>
                <a:lnTo>
                  <a:pt x="265049" y="126619"/>
                </a:lnTo>
                <a:close/>
              </a:path>
              <a:path w="893445" h="596900" extrusionOk="0">
                <a:moveTo>
                  <a:pt x="287909" y="138811"/>
                </a:moveTo>
                <a:lnTo>
                  <a:pt x="286639" y="126619"/>
                </a:lnTo>
                <a:lnTo>
                  <a:pt x="283083" y="124968"/>
                </a:lnTo>
                <a:lnTo>
                  <a:pt x="278892" y="126238"/>
                </a:lnTo>
                <a:lnTo>
                  <a:pt x="280162" y="138430"/>
                </a:lnTo>
                <a:lnTo>
                  <a:pt x="283718" y="140081"/>
                </a:lnTo>
                <a:lnTo>
                  <a:pt x="287909" y="138811"/>
                </a:lnTo>
                <a:close/>
              </a:path>
              <a:path w="893445" h="596900" extrusionOk="0">
                <a:moveTo>
                  <a:pt x="310261" y="149733"/>
                </a:moveTo>
                <a:lnTo>
                  <a:pt x="309372" y="138811"/>
                </a:lnTo>
                <a:lnTo>
                  <a:pt x="306070" y="137160"/>
                </a:lnTo>
                <a:lnTo>
                  <a:pt x="301752" y="138176"/>
                </a:lnTo>
                <a:lnTo>
                  <a:pt x="302514" y="149225"/>
                </a:lnTo>
                <a:lnTo>
                  <a:pt x="305943" y="150749"/>
                </a:lnTo>
                <a:lnTo>
                  <a:pt x="310261" y="149733"/>
                </a:lnTo>
                <a:close/>
              </a:path>
              <a:path w="893445" h="596900" extrusionOk="0">
                <a:moveTo>
                  <a:pt x="331724" y="161925"/>
                </a:moveTo>
                <a:lnTo>
                  <a:pt x="330962" y="151003"/>
                </a:lnTo>
                <a:lnTo>
                  <a:pt x="328168" y="149352"/>
                </a:lnTo>
                <a:lnTo>
                  <a:pt x="324612" y="150368"/>
                </a:lnTo>
                <a:lnTo>
                  <a:pt x="325247" y="161417"/>
                </a:lnTo>
                <a:lnTo>
                  <a:pt x="328041" y="162941"/>
                </a:lnTo>
                <a:lnTo>
                  <a:pt x="331724" y="161925"/>
                </a:lnTo>
                <a:close/>
              </a:path>
              <a:path w="893445" h="596900" extrusionOk="0">
                <a:moveTo>
                  <a:pt x="354457" y="175514"/>
                </a:moveTo>
                <a:lnTo>
                  <a:pt x="353568" y="163322"/>
                </a:lnTo>
                <a:lnTo>
                  <a:pt x="350266" y="161544"/>
                </a:lnTo>
                <a:lnTo>
                  <a:pt x="345948" y="162687"/>
                </a:lnTo>
                <a:lnTo>
                  <a:pt x="346710" y="174879"/>
                </a:lnTo>
                <a:lnTo>
                  <a:pt x="350139" y="176657"/>
                </a:lnTo>
                <a:lnTo>
                  <a:pt x="354457" y="175514"/>
                </a:lnTo>
                <a:close/>
              </a:path>
              <a:path w="893445" h="596900" extrusionOk="0">
                <a:moveTo>
                  <a:pt x="375920" y="187706"/>
                </a:moveTo>
                <a:lnTo>
                  <a:pt x="375158" y="175514"/>
                </a:lnTo>
                <a:lnTo>
                  <a:pt x="372364" y="173736"/>
                </a:lnTo>
                <a:lnTo>
                  <a:pt x="368808" y="174879"/>
                </a:lnTo>
                <a:lnTo>
                  <a:pt x="369443" y="187071"/>
                </a:lnTo>
                <a:lnTo>
                  <a:pt x="372237" y="188849"/>
                </a:lnTo>
                <a:lnTo>
                  <a:pt x="375920" y="187706"/>
                </a:lnTo>
                <a:close/>
              </a:path>
              <a:path w="893445" h="596900" extrusionOk="0">
                <a:moveTo>
                  <a:pt x="397256" y="200152"/>
                </a:moveTo>
                <a:lnTo>
                  <a:pt x="397002" y="187833"/>
                </a:lnTo>
                <a:lnTo>
                  <a:pt x="394081" y="185928"/>
                </a:lnTo>
                <a:lnTo>
                  <a:pt x="390144" y="186944"/>
                </a:lnTo>
                <a:lnTo>
                  <a:pt x="390398" y="199136"/>
                </a:lnTo>
                <a:lnTo>
                  <a:pt x="393319" y="201041"/>
                </a:lnTo>
                <a:lnTo>
                  <a:pt x="397256" y="200152"/>
                </a:lnTo>
                <a:close/>
              </a:path>
              <a:path w="893445" h="596900" extrusionOk="0">
                <a:moveTo>
                  <a:pt x="420116" y="213868"/>
                </a:moveTo>
                <a:lnTo>
                  <a:pt x="419862" y="201549"/>
                </a:lnTo>
                <a:lnTo>
                  <a:pt x="416941" y="199644"/>
                </a:lnTo>
                <a:lnTo>
                  <a:pt x="413004" y="200660"/>
                </a:lnTo>
                <a:lnTo>
                  <a:pt x="413258" y="212852"/>
                </a:lnTo>
                <a:lnTo>
                  <a:pt x="416179" y="214757"/>
                </a:lnTo>
                <a:lnTo>
                  <a:pt x="420116" y="213868"/>
                </a:lnTo>
                <a:close/>
              </a:path>
              <a:path w="893445" h="596900" extrusionOk="0">
                <a:moveTo>
                  <a:pt x="441452" y="226060"/>
                </a:moveTo>
                <a:lnTo>
                  <a:pt x="441198" y="215138"/>
                </a:lnTo>
                <a:lnTo>
                  <a:pt x="438277" y="213360"/>
                </a:lnTo>
                <a:lnTo>
                  <a:pt x="434340" y="214249"/>
                </a:lnTo>
                <a:lnTo>
                  <a:pt x="434594" y="225298"/>
                </a:lnTo>
                <a:lnTo>
                  <a:pt x="437515" y="226949"/>
                </a:lnTo>
                <a:lnTo>
                  <a:pt x="441452" y="226060"/>
                </a:lnTo>
                <a:close/>
              </a:path>
              <a:path w="893445" h="596900" extrusionOk="0">
                <a:moveTo>
                  <a:pt x="462788" y="239776"/>
                </a:moveTo>
                <a:lnTo>
                  <a:pt x="462534" y="228854"/>
                </a:lnTo>
                <a:lnTo>
                  <a:pt x="459613" y="227076"/>
                </a:lnTo>
                <a:lnTo>
                  <a:pt x="455676" y="227965"/>
                </a:lnTo>
                <a:lnTo>
                  <a:pt x="455930" y="239014"/>
                </a:lnTo>
                <a:lnTo>
                  <a:pt x="458851" y="240665"/>
                </a:lnTo>
                <a:lnTo>
                  <a:pt x="462788" y="239776"/>
                </a:lnTo>
                <a:close/>
              </a:path>
              <a:path w="893445" h="596900" extrusionOk="0">
                <a:moveTo>
                  <a:pt x="484124" y="241300"/>
                </a:moveTo>
                <a:lnTo>
                  <a:pt x="481203" y="239268"/>
                </a:lnTo>
                <a:lnTo>
                  <a:pt x="477266" y="240030"/>
                </a:lnTo>
                <a:lnTo>
                  <a:pt x="477012" y="252349"/>
                </a:lnTo>
                <a:lnTo>
                  <a:pt x="479933" y="254381"/>
                </a:lnTo>
                <a:lnTo>
                  <a:pt x="483870" y="253619"/>
                </a:lnTo>
                <a:lnTo>
                  <a:pt x="484124" y="241300"/>
                </a:lnTo>
                <a:close/>
              </a:path>
              <a:path w="893445" h="596900" extrusionOk="0">
                <a:moveTo>
                  <a:pt x="505460" y="256413"/>
                </a:moveTo>
                <a:lnTo>
                  <a:pt x="502539" y="254508"/>
                </a:lnTo>
                <a:lnTo>
                  <a:pt x="498602" y="255270"/>
                </a:lnTo>
                <a:lnTo>
                  <a:pt x="498348" y="266192"/>
                </a:lnTo>
                <a:lnTo>
                  <a:pt x="501269" y="268097"/>
                </a:lnTo>
                <a:lnTo>
                  <a:pt x="505206" y="267335"/>
                </a:lnTo>
                <a:lnTo>
                  <a:pt x="505460" y="256413"/>
                </a:lnTo>
                <a:close/>
              </a:path>
              <a:path w="893445" h="596900" extrusionOk="0">
                <a:moveTo>
                  <a:pt x="526796" y="270256"/>
                </a:moveTo>
                <a:lnTo>
                  <a:pt x="523875" y="268224"/>
                </a:lnTo>
                <a:lnTo>
                  <a:pt x="519938" y="268986"/>
                </a:lnTo>
                <a:lnTo>
                  <a:pt x="519684" y="281305"/>
                </a:lnTo>
                <a:lnTo>
                  <a:pt x="522605" y="283337"/>
                </a:lnTo>
                <a:lnTo>
                  <a:pt x="526542" y="282575"/>
                </a:lnTo>
                <a:lnTo>
                  <a:pt x="526796" y="270256"/>
                </a:lnTo>
                <a:close/>
              </a:path>
              <a:path w="893445" h="596900" extrusionOk="0">
                <a:moveTo>
                  <a:pt x="548132" y="285369"/>
                </a:moveTo>
                <a:lnTo>
                  <a:pt x="545211" y="283464"/>
                </a:lnTo>
                <a:lnTo>
                  <a:pt x="541274" y="284226"/>
                </a:lnTo>
                <a:lnTo>
                  <a:pt x="541020" y="295148"/>
                </a:lnTo>
                <a:lnTo>
                  <a:pt x="543941" y="297053"/>
                </a:lnTo>
                <a:lnTo>
                  <a:pt x="547878" y="296291"/>
                </a:lnTo>
                <a:lnTo>
                  <a:pt x="548132" y="285369"/>
                </a:lnTo>
                <a:close/>
              </a:path>
              <a:path w="893445" h="596900" extrusionOk="0">
                <a:moveTo>
                  <a:pt x="568325" y="299339"/>
                </a:moveTo>
                <a:lnTo>
                  <a:pt x="565531" y="297180"/>
                </a:lnTo>
                <a:lnTo>
                  <a:pt x="561594" y="297815"/>
                </a:lnTo>
                <a:lnTo>
                  <a:pt x="560832" y="310007"/>
                </a:lnTo>
                <a:lnTo>
                  <a:pt x="563626" y="312166"/>
                </a:lnTo>
                <a:lnTo>
                  <a:pt x="567563" y="311531"/>
                </a:lnTo>
                <a:lnTo>
                  <a:pt x="568325" y="299339"/>
                </a:lnTo>
                <a:close/>
              </a:path>
              <a:path w="893445" h="596900" extrusionOk="0">
                <a:moveTo>
                  <a:pt x="589661" y="314579"/>
                </a:moveTo>
                <a:lnTo>
                  <a:pt x="586867" y="312420"/>
                </a:lnTo>
                <a:lnTo>
                  <a:pt x="582930" y="313055"/>
                </a:lnTo>
                <a:lnTo>
                  <a:pt x="582168" y="325247"/>
                </a:lnTo>
                <a:lnTo>
                  <a:pt x="584962" y="327406"/>
                </a:lnTo>
                <a:lnTo>
                  <a:pt x="589026" y="326771"/>
                </a:lnTo>
                <a:lnTo>
                  <a:pt x="589661" y="314579"/>
                </a:lnTo>
                <a:close/>
              </a:path>
              <a:path w="893445" h="596900" extrusionOk="0">
                <a:moveTo>
                  <a:pt x="609473" y="329819"/>
                </a:moveTo>
                <a:lnTo>
                  <a:pt x="606679" y="327660"/>
                </a:lnTo>
                <a:lnTo>
                  <a:pt x="602742" y="328295"/>
                </a:lnTo>
                <a:lnTo>
                  <a:pt x="601980" y="340487"/>
                </a:lnTo>
                <a:lnTo>
                  <a:pt x="604774" y="342646"/>
                </a:lnTo>
                <a:lnTo>
                  <a:pt x="608838" y="342011"/>
                </a:lnTo>
                <a:lnTo>
                  <a:pt x="609473" y="329819"/>
                </a:lnTo>
                <a:close/>
              </a:path>
              <a:path w="893445" h="596900" extrusionOk="0">
                <a:moveTo>
                  <a:pt x="629412" y="345059"/>
                </a:moveTo>
                <a:lnTo>
                  <a:pt x="626491" y="342900"/>
                </a:lnTo>
                <a:lnTo>
                  <a:pt x="622554" y="343535"/>
                </a:lnTo>
                <a:lnTo>
                  <a:pt x="621792" y="355727"/>
                </a:lnTo>
                <a:lnTo>
                  <a:pt x="624586" y="357886"/>
                </a:lnTo>
                <a:lnTo>
                  <a:pt x="628523" y="357251"/>
                </a:lnTo>
                <a:lnTo>
                  <a:pt x="629412" y="345059"/>
                </a:lnTo>
                <a:close/>
              </a:path>
              <a:path w="893445" h="596900" extrusionOk="0">
                <a:moveTo>
                  <a:pt x="650621" y="360426"/>
                </a:moveTo>
                <a:lnTo>
                  <a:pt x="647573" y="358140"/>
                </a:lnTo>
                <a:lnTo>
                  <a:pt x="643128" y="358521"/>
                </a:lnTo>
                <a:lnTo>
                  <a:pt x="641604" y="370713"/>
                </a:lnTo>
                <a:lnTo>
                  <a:pt x="644652" y="372999"/>
                </a:lnTo>
                <a:lnTo>
                  <a:pt x="648970" y="372618"/>
                </a:lnTo>
                <a:lnTo>
                  <a:pt x="650621" y="360426"/>
                </a:lnTo>
                <a:close/>
              </a:path>
              <a:path w="893445" h="596900" extrusionOk="0">
                <a:moveTo>
                  <a:pt x="670433" y="377063"/>
                </a:moveTo>
                <a:lnTo>
                  <a:pt x="667385" y="374904"/>
                </a:lnTo>
                <a:lnTo>
                  <a:pt x="662940" y="375285"/>
                </a:lnTo>
                <a:lnTo>
                  <a:pt x="661416" y="386207"/>
                </a:lnTo>
                <a:lnTo>
                  <a:pt x="664464" y="388239"/>
                </a:lnTo>
                <a:lnTo>
                  <a:pt x="668782" y="387985"/>
                </a:lnTo>
                <a:lnTo>
                  <a:pt x="670433" y="377063"/>
                </a:lnTo>
                <a:close/>
              </a:path>
              <a:path w="893445" h="596900" extrusionOk="0">
                <a:moveTo>
                  <a:pt x="690245" y="392430"/>
                </a:moveTo>
                <a:lnTo>
                  <a:pt x="687197" y="390144"/>
                </a:lnTo>
                <a:lnTo>
                  <a:pt x="682752" y="390525"/>
                </a:lnTo>
                <a:lnTo>
                  <a:pt x="681228" y="402717"/>
                </a:lnTo>
                <a:lnTo>
                  <a:pt x="684276" y="405003"/>
                </a:lnTo>
                <a:lnTo>
                  <a:pt x="688594" y="404622"/>
                </a:lnTo>
                <a:lnTo>
                  <a:pt x="690245" y="392430"/>
                </a:lnTo>
                <a:close/>
              </a:path>
              <a:path w="893445" h="596900" extrusionOk="0">
                <a:moveTo>
                  <a:pt x="708533" y="409067"/>
                </a:moveTo>
                <a:lnTo>
                  <a:pt x="705993" y="406908"/>
                </a:lnTo>
                <a:lnTo>
                  <a:pt x="702310" y="407289"/>
                </a:lnTo>
                <a:lnTo>
                  <a:pt x="701040" y="418211"/>
                </a:lnTo>
                <a:lnTo>
                  <a:pt x="703580" y="420243"/>
                </a:lnTo>
                <a:lnTo>
                  <a:pt x="707263" y="419989"/>
                </a:lnTo>
                <a:lnTo>
                  <a:pt x="708533" y="409067"/>
                </a:lnTo>
                <a:close/>
              </a:path>
              <a:path w="893445" h="596900" extrusionOk="0">
                <a:moveTo>
                  <a:pt x="729488" y="424561"/>
                </a:moveTo>
                <a:lnTo>
                  <a:pt x="726821" y="422148"/>
                </a:lnTo>
                <a:lnTo>
                  <a:pt x="722757" y="422402"/>
                </a:lnTo>
                <a:lnTo>
                  <a:pt x="720852" y="434467"/>
                </a:lnTo>
                <a:lnTo>
                  <a:pt x="723519" y="436880"/>
                </a:lnTo>
                <a:lnTo>
                  <a:pt x="727710" y="436626"/>
                </a:lnTo>
                <a:lnTo>
                  <a:pt x="729488" y="424561"/>
                </a:lnTo>
                <a:close/>
              </a:path>
              <a:path w="893445" h="596900" extrusionOk="0">
                <a:moveTo>
                  <a:pt x="747903" y="442595"/>
                </a:moveTo>
                <a:lnTo>
                  <a:pt x="745109" y="440436"/>
                </a:lnTo>
                <a:lnTo>
                  <a:pt x="741045" y="440690"/>
                </a:lnTo>
                <a:lnTo>
                  <a:pt x="739140" y="451485"/>
                </a:lnTo>
                <a:lnTo>
                  <a:pt x="741807" y="453771"/>
                </a:lnTo>
                <a:lnTo>
                  <a:pt x="745998" y="453517"/>
                </a:lnTo>
                <a:lnTo>
                  <a:pt x="747903" y="442595"/>
                </a:lnTo>
                <a:close/>
              </a:path>
              <a:path w="893445" h="596900" extrusionOk="0">
                <a:moveTo>
                  <a:pt x="766191" y="459359"/>
                </a:moveTo>
                <a:lnTo>
                  <a:pt x="763397" y="457200"/>
                </a:lnTo>
                <a:lnTo>
                  <a:pt x="759333" y="457454"/>
                </a:lnTo>
                <a:lnTo>
                  <a:pt x="757428" y="468249"/>
                </a:lnTo>
                <a:lnTo>
                  <a:pt x="760095" y="470535"/>
                </a:lnTo>
                <a:lnTo>
                  <a:pt x="764286" y="470281"/>
                </a:lnTo>
                <a:lnTo>
                  <a:pt x="766191" y="459359"/>
                </a:lnTo>
                <a:close/>
              </a:path>
              <a:path w="893445" h="596900" extrusionOk="0">
                <a:moveTo>
                  <a:pt x="785876" y="476377"/>
                </a:moveTo>
                <a:lnTo>
                  <a:pt x="783209" y="473964"/>
                </a:lnTo>
                <a:lnTo>
                  <a:pt x="779145" y="474218"/>
                </a:lnTo>
                <a:lnTo>
                  <a:pt x="777240" y="486283"/>
                </a:lnTo>
                <a:lnTo>
                  <a:pt x="779907" y="488696"/>
                </a:lnTo>
                <a:lnTo>
                  <a:pt x="784098" y="488442"/>
                </a:lnTo>
                <a:lnTo>
                  <a:pt x="785876" y="476377"/>
                </a:lnTo>
                <a:close/>
              </a:path>
              <a:path w="893445" h="596900" extrusionOk="0">
                <a:moveTo>
                  <a:pt x="804164" y="493395"/>
                </a:moveTo>
                <a:lnTo>
                  <a:pt x="801751" y="490728"/>
                </a:lnTo>
                <a:lnTo>
                  <a:pt x="797941" y="490728"/>
                </a:lnTo>
                <a:lnTo>
                  <a:pt x="795528" y="503301"/>
                </a:lnTo>
                <a:lnTo>
                  <a:pt x="797941" y="505968"/>
                </a:lnTo>
                <a:lnTo>
                  <a:pt x="801751" y="505968"/>
                </a:lnTo>
                <a:lnTo>
                  <a:pt x="804164" y="493395"/>
                </a:lnTo>
                <a:close/>
              </a:path>
              <a:path w="893445" h="596900" extrusionOk="0">
                <a:moveTo>
                  <a:pt x="822452" y="511429"/>
                </a:moveTo>
                <a:lnTo>
                  <a:pt x="820039" y="509016"/>
                </a:lnTo>
                <a:lnTo>
                  <a:pt x="816229" y="509016"/>
                </a:lnTo>
                <a:lnTo>
                  <a:pt x="813816" y="520319"/>
                </a:lnTo>
                <a:lnTo>
                  <a:pt x="816229" y="522732"/>
                </a:lnTo>
                <a:lnTo>
                  <a:pt x="820039" y="522732"/>
                </a:lnTo>
                <a:lnTo>
                  <a:pt x="822452" y="511429"/>
                </a:lnTo>
                <a:close/>
              </a:path>
              <a:path w="893445" h="596900" extrusionOk="0">
                <a:moveTo>
                  <a:pt x="840740" y="529717"/>
                </a:moveTo>
                <a:lnTo>
                  <a:pt x="838327" y="527304"/>
                </a:lnTo>
                <a:lnTo>
                  <a:pt x="834517" y="527304"/>
                </a:lnTo>
                <a:lnTo>
                  <a:pt x="832104" y="538607"/>
                </a:lnTo>
                <a:lnTo>
                  <a:pt x="834517" y="541020"/>
                </a:lnTo>
                <a:lnTo>
                  <a:pt x="838327" y="541020"/>
                </a:lnTo>
                <a:lnTo>
                  <a:pt x="840740" y="529717"/>
                </a:lnTo>
                <a:close/>
              </a:path>
              <a:path w="893445" h="596900" extrusionOk="0">
                <a:moveTo>
                  <a:pt x="858901" y="548005"/>
                </a:moveTo>
                <a:lnTo>
                  <a:pt x="856107" y="545592"/>
                </a:lnTo>
                <a:lnTo>
                  <a:pt x="851662" y="545592"/>
                </a:lnTo>
                <a:lnTo>
                  <a:pt x="848868" y="556895"/>
                </a:lnTo>
                <a:lnTo>
                  <a:pt x="851662" y="559308"/>
                </a:lnTo>
                <a:lnTo>
                  <a:pt x="856107" y="559308"/>
                </a:lnTo>
                <a:lnTo>
                  <a:pt x="858901" y="548005"/>
                </a:lnTo>
                <a:close/>
              </a:path>
              <a:path w="893445" h="596900" extrusionOk="0">
                <a:moveTo>
                  <a:pt x="876173" y="566547"/>
                </a:moveTo>
                <a:lnTo>
                  <a:pt x="874014" y="564134"/>
                </a:lnTo>
                <a:lnTo>
                  <a:pt x="870077" y="563880"/>
                </a:lnTo>
                <a:lnTo>
                  <a:pt x="867156" y="574548"/>
                </a:lnTo>
                <a:lnTo>
                  <a:pt x="869442" y="576961"/>
                </a:lnTo>
                <a:lnTo>
                  <a:pt x="873252" y="577215"/>
                </a:lnTo>
                <a:lnTo>
                  <a:pt x="876173" y="566547"/>
                </a:lnTo>
                <a:close/>
              </a:path>
              <a:path w="893445" h="596900" extrusionOk="0">
                <a:moveTo>
                  <a:pt x="892937" y="585089"/>
                </a:moveTo>
                <a:lnTo>
                  <a:pt x="890778" y="582422"/>
                </a:lnTo>
                <a:lnTo>
                  <a:pt x="886841" y="582168"/>
                </a:lnTo>
                <a:lnTo>
                  <a:pt x="883920" y="593979"/>
                </a:lnTo>
                <a:lnTo>
                  <a:pt x="886206" y="596646"/>
                </a:lnTo>
                <a:lnTo>
                  <a:pt x="890016" y="596900"/>
                </a:lnTo>
                <a:lnTo>
                  <a:pt x="892937" y="58508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 name="Google Shape;147;p15">
            <a:extLst>
              <a:ext uri="{FF2B5EF4-FFF2-40B4-BE49-F238E27FC236}">
                <a16:creationId xmlns:a16="http://schemas.microsoft.com/office/drawing/2014/main" id="{7F8D78F9-4EC7-D366-FFF8-DF64DCCDA38D}"/>
              </a:ext>
            </a:extLst>
          </p:cNvPr>
          <p:cNvSpPr/>
          <p:nvPr/>
        </p:nvSpPr>
        <p:spPr>
          <a:xfrm>
            <a:off x="5322428" y="2702125"/>
            <a:ext cx="344170" cy="321945"/>
          </a:xfrm>
          <a:custGeom>
            <a:avLst/>
            <a:gdLst/>
            <a:ahLst/>
            <a:cxnLst/>
            <a:rect l="l" t="t" r="r" b="b"/>
            <a:pathLst>
              <a:path w="344170" h="321944" extrusionOk="0">
                <a:moveTo>
                  <a:pt x="344043" y="298704"/>
                </a:moveTo>
                <a:lnTo>
                  <a:pt x="327279" y="143383"/>
                </a:lnTo>
                <a:lnTo>
                  <a:pt x="320929" y="84074"/>
                </a:lnTo>
                <a:lnTo>
                  <a:pt x="273177" y="143383"/>
                </a:lnTo>
                <a:lnTo>
                  <a:pt x="95504" y="0"/>
                </a:lnTo>
                <a:lnTo>
                  <a:pt x="0" y="118745"/>
                </a:lnTo>
                <a:lnTo>
                  <a:pt x="177673" y="262128"/>
                </a:lnTo>
                <a:lnTo>
                  <a:pt x="129794" y="321564"/>
                </a:lnTo>
                <a:lnTo>
                  <a:pt x="344043" y="298704"/>
                </a:lnTo>
                <a:close/>
              </a:path>
            </a:pathLst>
          </a:custGeom>
          <a:solidFill>
            <a:srgbClr val="0070C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3" name="Google Shape;213;p16"/>
          <p:cNvSpPr/>
          <p:nvPr/>
        </p:nvSpPr>
        <p:spPr>
          <a:xfrm>
            <a:off x="2575560" y="996696"/>
            <a:ext cx="307975" cy="340360"/>
          </a:xfrm>
          <a:custGeom>
            <a:avLst/>
            <a:gdLst/>
            <a:ahLst/>
            <a:cxnLst/>
            <a:rect l="l" t="t" r="r" b="b"/>
            <a:pathLst>
              <a:path w="307975" h="340359" extrusionOk="0">
                <a:moveTo>
                  <a:pt x="153923" y="0"/>
                </a:moveTo>
                <a:lnTo>
                  <a:pt x="113021" y="6069"/>
                </a:lnTo>
                <a:lnTo>
                  <a:pt x="76256" y="23198"/>
                </a:lnTo>
                <a:lnTo>
                  <a:pt x="45100" y="49768"/>
                </a:lnTo>
                <a:lnTo>
                  <a:pt x="21025" y="84158"/>
                </a:lnTo>
                <a:lnTo>
                  <a:pt x="5501" y="124751"/>
                </a:lnTo>
                <a:lnTo>
                  <a:pt x="0" y="169925"/>
                </a:lnTo>
                <a:lnTo>
                  <a:pt x="5501" y="215100"/>
                </a:lnTo>
                <a:lnTo>
                  <a:pt x="21025" y="255693"/>
                </a:lnTo>
                <a:lnTo>
                  <a:pt x="45100" y="290083"/>
                </a:lnTo>
                <a:lnTo>
                  <a:pt x="76256" y="316653"/>
                </a:lnTo>
                <a:lnTo>
                  <a:pt x="113021" y="333782"/>
                </a:lnTo>
                <a:lnTo>
                  <a:pt x="153923" y="339851"/>
                </a:lnTo>
                <a:lnTo>
                  <a:pt x="194826" y="333782"/>
                </a:lnTo>
                <a:lnTo>
                  <a:pt x="231591" y="316653"/>
                </a:lnTo>
                <a:lnTo>
                  <a:pt x="262747" y="290083"/>
                </a:lnTo>
                <a:lnTo>
                  <a:pt x="286822" y="255693"/>
                </a:lnTo>
                <a:lnTo>
                  <a:pt x="302346" y="215100"/>
                </a:lnTo>
                <a:lnTo>
                  <a:pt x="307847" y="169925"/>
                </a:lnTo>
                <a:lnTo>
                  <a:pt x="302346" y="124751"/>
                </a:lnTo>
                <a:lnTo>
                  <a:pt x="286822" y="84158"/>
                </a:lnTo>
                <a:lnTo>
                  <a:pt x="262747" y="49768"/>
                </a:lnTo>
                <a:lnTo>
                  <a:pt x="231591" y="23198"/>
                </a:lnTo>
                <a:lnTo>
                  <a:pt x="194826" y="6069"/>
                </a:lnTo>
                <a:lnTo>
                  <a:pt x="153923"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Google Shape;207;p16">
            <a:extLst>
              <a:ext uri="{FF2B5EF4-FFF2-40B4-BE49-F238E27FC236}">
                <a16:creationId xmlns:a16="http://schemas.microsoft.com/office/drawing/2014/main" id="{B984FBFF-5774-89C9-FED1-5783664F1A55}"/>
              </a:ext>
            </a:extLst>
          </p:cNvPr>
          <p:cNvSpPr txBox="1"/>
          <p:nvPr/>
        </p:nvSpPr>
        <p:spPr>
          <a:xfrm>
            <a:off x="2678698" y="996696"/>
            <a:ext cx="128905" cy="29972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1</a:t>
            </a:r>
            <a:endParaRPr sz="1800" dirty="0">
              <a:latin typeface="Calibri"/>
              <a:ea typeface="Calibri"/>
              <a:cs typeface="Calibri"/>
              <a:sym typeface="Calibri"/>
            </a:endParaRPr>
          </a:p>
        </p:txBody>
      </p:sp>
      <p:pic>
        <p:nvPicPr>
          <p:cNvPr id="212" name="Google Shape;212;p16"/>
          <p:cNvPicPr preferRelativeResize="0"/>
          <p:nvPr/>
        </p:nvPicPr>
        <p:blipFill rotWithShape="1">
          <a:blip r:embed="rId3">
            <a:alphaModFix/>
          </a:blip>
          <a:srcRect t="8912"/>
          <a:stretch/>
        </p:blipFill>
        <p:spPr>
          <a:xfrm>
            <a:off x="7216248" y="2467570"/>
            <a:ext cx="4781550" cy="2579703"/>
          </a:xfrm>
          <a:prstGeom prst="rect">
            <a:avLst/>
          </a:prstGeom>
          <a:solidFill>
            <a:schemeClr val="bg1"/>
          </a:solidFill>
          <a:ln>
            <a:noFill/>
          </a:ln>
          <a:effectLst/>
        </p:spPr>
      </p:pic>
      <p:sp>
        <p:nvSpPr>
          <p:cNvPr id="215" name="Google Shape;215;p16"/>
          <p:cNvSpPr txBox="1"/>
          <p:nvPr/>
        </p:nvSpPr>
        <p:spPr>
          <a:xfrm>
            <a:off x="8302320" y="2107668"/>
            <a:ext cx="2816225" cy="299720"/>
          </a:xfrm>
          <a:prstGeom prst="rect">
            <a:avLst/>
          </a:prstGeom>
          <a:solidFill>
            <a:schemeClr val="bg1"/>
          </a:solidFill>
          <a:ln>
            <a:noFill/>
          </a:ln>
          <a:effectLst/>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latin typeface="Calibri"/>
                <a:ea typeface="Calibri"/>
                <a:cs typeface="Calibri"/>
                <a:sym typeface="Calibri"/>
              </a:rPr>
              <a:t>Decision Tree Model Example</a:t>
            </a:r>
            <a:endParaRPr sz="1800" dirty="0">
              <a:latin typeface="Calibri"/>
              <a:ea typeface="Calibri"/>
              <a:cs typeface="Calibri"/>
              <a:sym typeface="Calibri"/>
            </a:endParaRPr>
          </a:p>
        </p:txBody>
      </p:sp>
      <p:sp>
        <p:nvSpPr>
          <p:cNvPr id="32" name="Google Shape;157;p15">
            <a:extLst>
              <a:ext uri="{FF2B5EF4-FFF2-40B4-BE49-F238E27FC236}">
                <a16:creationId xmlns:a16="http://schemas.microsoft.com/office/drawing/2014/main" id="{31B3A5C0-BDE3-910A-4392-8B8B88C3B2C1}"/>
              </a:ext>
            </a:extLst>
          </p:cNvPr>
          <p:cNvSpPr/>
          <p:nvPr/>
        </p:nvSpPr>
        <p:spPr>
          <a:xfrm rot="543489">
            <a:off x="1691478" y="1992497"/>
            <a:ext cx="519289" cy="654833"/>
          </a:xfrm>
          <a:custGeom>
            <a:avLst/>
            <a:gdLst/>
            <a:ahLst/>
            <a:cxnLst/>
            <a:rect l="l" t="t" r="r" b="b"/>
            <a:pathLst>
              <a:path w="336550" h="324485" extrusionOk="0">
                <a:moveTo>
                  <a:pt x="336550" y="209042"/>
                </a:moveTo>
                <a:lnTo>
                  <a:pt x="295402" y="172720"/>
                </a:lnTo>
                <a:lnTo>
                  <a:pt x="165227" y="57531"/>
                </a:lnTo>
                <a:lnTo>
                  <a:pt x="215900" y="0"/>
                </a:lnTo>
                <a:lnTo>
                  <a:pt x="0" y="13843"/>
                </a:lnTo>
                <a:lnTo>
                  <a:pt x="13081" y="230251"/>
                </a:lnTo>
                <a:lnTo>
                  <a:pt x="63754" y="172720"/>
                </a:lnTo>
                <a:lnTo>
                  <a:pt x="235077" y="324231"/>
                </a:lnTo>
                <a:lnTo>
                  <a:pt x="336550" y="209042"/>
                </a:lnTo>
                <a:close/>
              </a:path>
            </a:pathLst>
          </a:custGeom>
          <a:solidFill>
            <a:srgbClr val="0070C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32" name="Google Shape;146;p15">
            <a:extLst>
              <a:ext uri="{FF2B5EF4-FFF2-40B4-BE49-F238E27FC236}">
                <a16:creationId xmlns:a16="http://schemas.microsoft.com/office/drawing/2014/main" id="{ABE0B1D1-7CE1-8D98-6A44-8EE24933801C}"/>
              </a:ext>
            </a:extLst>
          </p:cNvPr>
          <p:cNvSpPr/>
          <p:nvPr/>
        </p:nvSpPr>
        <p:spPr>
          <a:xfrm>
            <a:off x="4895708" y="2570494"/>
            <a:ext cx="893444" cy="596900"/>
          </a:xfrm>
          <a:custGeom>
            <a:avLst/>
            <a:gdLst/>
            <a:ahLst/>
            <a:cxnLst/>
            <a:rect l="l" t="t" r="r" b="b"/>
            <a:pathLst>
              <a:path w="893445" h="596900" extrusionOk="0">
                <a:moveTo>
                  <a:pt x="10287" y="13335"/>
                </a:moveTo>
                <a:lnTo>
                  <a:pt x="7747" y="1397"/>
                </a:lnTo>
                <a:lnTo>
                  <a:pt x="4191" y="0"/>
                </a:lnTo>
                <a:lnTo>
                  <a:pt x="0" y="1651"/>
                </a:lnTo>
                <a:lnTo>
                  <a:pt x="2413" y="13716"/>
                </a:lnTo>
                <a:lnTo>
                  <a:pt x="6096" y="14986"/>
                </a:lnTo>
                <a:lnTo>
                  <a:pt x="10287" y="13335"/>
                </a:lnTo>
                <a:close/>
              </a:path>
              <a:path w="893445" h="596900" extrusionOk="0">
                <a:moveTo>
                  <a:pt x="33147" y="22479"/>
                </a:moveTo>
                <a:lnTo>
                  <a:pt x="31115" y="10541"/>
                </a:lnTo>
                <a:lnTo>
                  <a:pt x="27940" y="9144"/>
                </a:lnTo>
                <a:lnTo>
                  <a:pt x="24384" y="10795"/>
                </a:lnTo>
                <a:lnTo>
                  <a:pt x="26543" y="22860"/>
                </a:lnTo>
                <a:lnTo>
                  <a:pt x="29591" y="24130"/>
                </a:lnTo>
                <a:lnTo>
                  <a:pt x="33147" y="22479"/>
                </a:lnTo>
                <a:close/>
              </a:path>
              <a:path w="893445" h="596900" extrusionOk="0">
                <a:moveTo>
                  <a:pt x="57531" y="31623"/>
                </a:moveTo>
                <a:lnTo>
                  <a:pt x="54991" y="19685"/>
                </a:lnTo>
                <a:lnTo>
                  <a:pt x="51435" y="18288"/>
                </a:lnTo>
                <a:lnTo>
                  <a:pt x="47244" y="19939"/>
                </a:lnTo>
                <a:lnTo>
                  <a:pt x="49657" y="32004"/>
                </a:lnTo>
                <a:lnTo>
                  <a:pt x="53340" y="33274"/>
                </a:lnTo>
                <a:lnTo>
                  <a:pt x="57531" y="31623"/>
                </a:lnTo>
                <a:close/>
              </a:path>
              <a:path w="893445" h="596900" extrusionOk="0">
                <a:moveTo>
                  <a:pt x="80391" y="41021"/>
                </a:moveTo>
                <a:lnTo>
                  <a:pt x="78359" y="30226"/>
                </a:lnTo>
                <a:lnTo>
                  <a:pt x="75184" y="28956"/>
                </a:lnTo>
                <a:lnTo>
                  <a:pt x="71628" y="30480"/>
                </a:lnTo>
                <a:lnTo>
                  <a:pt x="73787" y="41275"/>
                </a:lnTo>
                <a:lnTo>
                  <a:pt x="76835" y="42545"/>
                </a:lnTo>
                <a:lnTo>
                  <a:pt x="80391" y="41021"/>
                </a:lnTo>
                <a:close/>
              </a:path>
              <a:path w="893445" h="596900" extrusionOk="0">
                <a:moveTo>
                  <a:pt x="104775" y="50165"/>
                </a:moveTo>
                <a:lnTo>
                  <a:pt x="102235" y="39370"/>
                </a:lnTo>
                <a:lnTo>
                  <a:pt x="98679" y="38100"/>
                </a:lnTo>
                <a:lnTo>
                  <a:pt x="94488" y="39624"/>
                </a:lnTo>
                <a:lnTo>
                  <a:pt x="96901" y="50419"/>
                </a:lnTo>
                <a:lnTo>
                  <a:pt x="100584" y="51689"/>
                </a:lnTo>
                <a:lnTo>
                  <a:pt x="104775" y="50165"/>
                </a:lnTo>
                <a:close/>
              </a:path>
              <a:path w="893445" h="596900" extrusionOk="0">
                <a:moveTo>
                  <a:pt x="127762" y="61087"/>
                </a:moveTo>
                <a:lnTo>
                  <a:pt x="125984" y="50165"/>
                </a:lnTo>
                <a:lnTo>
                  <a:pt x="122682" y="48768"/>
                </a:lnTo>
                <a:lnTo>
                  <a:pt x="118872" y="50038"/>
                </a:lnTo>
                <a:lnTo>
                  <a:pt x="120650" y="60960"/>
                </a:lnTo>
                <a:lnTo>
                  <a:pt x="123952" y="62357"/>
                </a:lnTo>
                <a:lnTo>
                  <a:pt x="127762" y="61087"/>
                </a:lnTo>
                <a:close/>
              </a:path>
              <a:path w="893445" h="596900" extrusionOk="0">
                <a:moveTo>
                  <a:pt x="150622" y="71755"/>
                </a:moveTo>
                <a:lnTo>
                  <a:pt x="148844" y="60833"/>
                </a:lnTo>
                <a:lnTo>
                  <a:pt x="145542" y="59436"/>
                </a:lnTo>
                <a:lnTo>
                  <a:pt x="141732" y="60706"/>
                </a:lnTo>
                <a:lnTo>
                  <a:pt x="143510" y="71628"/>
                </a:lnTo>
                <a:lnTo>
                  <a:pt x="146812" y="73025"/>
                </a:lnTo>
                <a:lnTo>
                  <a:pt x="150622" y="71755"/>
                </a:lnTo>
                <a:close/>
              </a:path>
              <a:path w="893445" h="596900" extrusionOk="0">
                <a:moveTo>
                  <a:pt x="173482" y="82169"/>
                </a:moveTo>
                <a:lnTo>
                  <a:pt x="171704" y="70104"/>
                </a:lnTo>
                <a:lnTo>
                  <a:pt x="168402" y="68580"/>
                </a:lnTo>
                <a:lnTo>
                  <a:pt x="164592" y="70104"/>
                </a:lnTo>
                <a:lnTo>
                  <a:pt x="166370" y="82169"/>
                </a:lnTo>
                <a:lnTo>
                  <a:pt x="169672" y="83693"/>
                </a:lnTo>
                <a:lnTo>
                  <a:pt x="173482" y="82169"/>
                </a:lnTo>
                <a:close/>
              </a:path>
              <a:path w="893445" h="596900" extrusionOk="0">
                <a:moveTo>
                  <a:pt x="196342" y="92837"/>
                </a:moveTo>
                <a:lnTo>
                  <a:pt x="194564" y="80772"/>
                </a:lnTo>
                <a:lnTo>
                  <a:pt x="191262" y="79248"/>
                </a:lnTo>
                <a:lnTo>
                  <a:pt x="187452" y="80772"/>
                </a:lnTo>
                <a:lnTo>
                  <a:pt x="189230" y="92837"/>
                </a:lnTo>
                <a:lnTo>
                  <a:pt x="192532" y="94361"/>
                </a:lnTo>
                <a:lnTo>
                  <a:pt x="196342" y="92837"/>
                </a:lnTo>
                <a:close/>
              </a:path>
              <a:path w="893445" h="596900" extrusionOk="0">
                <a:moveTo>
                  <a:pt x="219329" y="103759"/>
                </a:moveTo>
                <a:lnTo>
                  <a:pt x="218059" y="91567"/>
                </a:lnTo>
                <a:lnTo>
                  <a:pt x="214503" y="89916"/>
                </a:lnTo>
                <a:lnTo>
                  <a:pt x="210312" y="91186"/>
                </a:lnTo>
                <a:lnTo>
                  <a:pt x="211582" y="103378"/>
                </a:lnTo>
                <a:lnTo>
                  <a:pt x="215138" y="105029"/>
                </a:lnTo>
                <a:lnTo>
                  <a:pt x="219329" y="103759"/>
                </a:lnTo>
                <a:close/>
              </a:path>
              <a:path w="893445" h="596900" extrusionOk="0">
                <a:moveTo>
                  <a:pt x="242189" y="115951"/>
                </a:moveTo>
                <a:lnTo>
                  <a:pt x="240919" y="103759"/>
                </a:lnTo>
                <a:lnTo>
                  <a:pt x="237363" y="102108"/>
                </a:lnTo>
                <a:lnTo>
                  <a:pt x="233172" y="103378"/>
                </a:lnTo>
                <a:lnTo>
                  <a:pt x="234442" y="115570"/>
                </a:lnTo>
                <a:lnTo>
                  <a:pt x="237998" y="117221"/>
                </a:lnTo>
                <a:lnTo>
                  <a:pt x="242189" y="115951"/>
                </a:lnTo>
                <a:close/>
              </a:path>
              <a:path w="893445" h="596900" extrusionOk="0">
                <a:moveTo>
                  <a:pt x="265049" y="126619"/>
                </a:moveTo>
                <a:lnTo>
                  <a:pt x="263779" y="114427"/>
                </a:lnTo>
                <a:lnTo>
                  <a:pt x="260223" y="112776"/>
                </a:lnTo>
                <a:lnTo>
                  <a:pt x="256032" y="114046"/>
                </a:lnTo>
                <a:lnTo>
                  <a:pt x="257302" y="126238"/>
                </a:lnTo>
                <a:lnTo>
                  <a:pt x="260858" y="127889"/>
                </a:lnTo>
                <a:lnTo>
                  <a:pt x="265049" y="126619"/>
                </a:lnTo>
                <a:close/>
              </a:path>
              <a:path w="893445" h="596900" extrusionOk="0">
                <a:moveTo>
                  <a:pt x="287909" y="138811"/>
                </a:moveTo>
                <a:lnTo>
                  <a:pt x="286639" y="126619"/>
                </a:lnTo>
                <a:lnTo>
                  <a:pt x="283083" y="124968"/>
                </a:lnTo>
                <a:lnTo>
                  <a:pt x="278892" y="126238"/>
                </a:lnTo>
                <a:lnTo>
                  <a:pt x="280162" y="138430"/>
                </a:lnTo>
                <a:lnTo>
                  <a:pt x="283718" y="140081"/>
                </a:lnTo>
                <a:lnTo>
                  <a:pt x="287909" y="138811"/>
                </a:lnTo>
                <a:close/>
              </a:path>
              <a:path w="893445" h="596900" extrusionOk="0">
                <a:moveTo>
                  <a:pt x="310261" y="149733"/>
                </a:moveTo>
                <a:lnTo>
                  <a:pt x="309372" y="138811"/>
                </a:lnTo>
                <a:lnTo>
                  <a:pt x="306070" y="137160"/>
                </a:lnTo>
                <a:lnTo>
                  <a:pt x="301752" y="138176"/>
                </a:lnTo>
                <a:lnTo>
                  <a:pt x="302514" y="149225"/>
                </a:lnTo>
                <a:lnTo>
                  <a:pt x="305943" y="150749"/>
                </a:lnTo>
                <a:lnTo>
                  <a:pt x="310261" y="149733"/>
                </a:lnTo>
                <a:close/>
              </a:path>
              <a:path w="893445" h="596900" extrusionOk="0">
                <a:moveTo>
                  <a:pt x="331724" y="161925"/>
                </a:moveTo>
                <a:lnTo>
                  <a:pt x="330962" y="151003"/>
                </a:lnTo>
                <a:lnTo>
                  <a:pt x="328168" y="149352"/>
                </a:lnTo>
                <a:lnTo>
                  <a:pt x="324612" y="150368"/>
                </a:lnTo>
                <a:lnTo>
                  <a:pt x="325247" y="161417"/>
                </a:lnTo>
                <a:lnTo>
                  <a:pt x="328041" y="162941"/>
                </a:lnTo>
                <a:lnTo>
                  <a:pt x="331724" y="161925"/>
                </a:lnTo>
                <a:close/>
              </a:path>
              <a:path w="893445" h="596900" extrusionOk="0">
                <a:moveTo>
                  <a:pt x="354457" y="175514"/>
                </a:moveTo>
                <a:lnTo>
                  <a:pt x="353568" y="163322"/>
                </a:lnTo>
                <a:lnTo>
                  <a:pt x="350266" y="161544"/>
                </a:lnTo>
                <a:lnTo>
                  <a:pt x="345948" y="162687"/>
                </a:lnTo>
                <a:lnTo>
                  <a:pt x="346710" y="174879"/>
                </a:lnTo>
                <a:lnTo>
                  <a:pt x="350139" y="176657"/>
                </a:lnTo>
                <a:lnTo>
                  <a:pt x="354457" y="175514"/>
                </a:lnTo>
                <a:close/>
              </a:path>
              <a:path w="893445" h="596900" extrusionOk="0">
                <a:moveTo>
                  <a:pt x="375920" y="187706"/>
                </a:moveTo>
                <a:lnTo>
                  <a:pt x="375158" y="175514"/>
                </a:lnTo>
                <a:lnTo>
                  <a:pt x="372364" y="173736"/>
                </a:lnTo>
                <a:lnTo>
                  <a:pt x="368808" y="174879"/>
                </a:lnTo>
                <a:lnTo>
                  <a:pt x="369443" y="187071"/>
                </a:lnTo>
                <a:lnTo>
                  <a:pt x="372237" y="188849"/>
                </a:lnTo>
                <a:lnTo>
                  <a:pt x="375920" y="187706"/>
                </a:lnTo>
                <a:close/>
              </a:path>
              <a:path w="893445" h="596900" extrusionOk="0">
                <a:moveTo>
                  <a:pt x="397256" y="200152"/>
                </a:moveTo>
                <a:lnTo>
                  <a:pt x="397002" y="187833"/>
                </a:lnTo>
                <a:lnTo>
                  <a:pt x="394081" y="185928"/>
                </a:lnTo>
                <a:lnTo>
                  <a:pt x="390144" y="186944"/>
                </a:lnTo>
                <a:lnTo>
                  <a:pt x="390398" y="199136"/>
                </a:lnTo>
                <a:lnTo>
                  <a:pt x="393319" y="201041"/>
                </a:lnTo>
                <a:lnTo>
                  <a:pt x="397256" y="200152"/>
                </a:lnTo>
                <a:close/>
              </a:path>
              <a:path w="893445" h="596900" extrusionOk="0">
                <a:moveTo>
                  <a:pt x="420116" y="213868"/>
                </a:moveTo>
                <a:lnTo>
                  <a:pt x="419862" y="201549"/>
                </a:lnTo>
                <a:lnTo>
                  <a:pt x="416941" y="199644"/>
                </a:lnTo>
                <a:lnTo>
                  <a:pt x="413004" y="200660"/>
                </a:lnTo>
                <a:lnTo>
                  <a:pt x="413258" y="212852"/>
                </a:lnTo>
                <a:lnTo>
                  <a:pt x="416179" y="214757"/>
                </a:lnTo>
                <a:lnTo>
                  <a:pt x="420116" y="213868"/>
                </a:lnTo>
                <a:close/>
              </a:path>
              <a:path w="893445" h="596900" extrusionOk="0">
                <a:moveTo>
                  <a:pt x="441452" y="226060"/>
                </a:moveTo>
                <a:lnTo>
                  <a:pt x="441198" y="215138"/>
                </a:lnTo>
                <a:lnTo>
                  <a:pt x="438277" y="213360"/>
                </a:lnTo>
                <a:lnTo>
                  <a:pt x="434340" y="214249"/>
                </a:lnTo>
                <a:lnTo>
                  <a:pt x="434594" y="225298"/>
                </a:lnTo>
                <a:lnTo>
                  <a:pt x="437515" y="226949"/>
                </a:lnTo>
                <a:lnTo>
                  <a:pt x="441452" y="226060"/>
                </a:lnTo>
                <a:close/>
              </a:path>
              <a:path w="893445" h="596900" extrusionOk="0">
                <a:moveTo>
                  <a:pt x="462788" y="239776"/>
                </a:moveTo>
                <a:lnTo>
                  <a:pt x="462534" y="228854"/>
                </a:lnTo>
                <a:lnTo>
                  <a:pt x="459613" y="227076"/>
                </a:lnTo>
                <a:lnTo>
                  <a:pt x="455676" y="227965"/>
                </a:lnTo>
                <a:lnTo>
                  <a:pt x="455930" y="239014"/>
                </a:lnTo>
                <a:lnTo>
                  <a:pt x="458851" y="240665"/>
                </a:lnTo>
                <a:lnTo>
                  <a:pt x="462788" y="239776"/>
                </a:lnTo>
                <a:close/>
              </a:path>
              <a:path w="893445" h="596900" extrusionOk="0">
                <a:moveTo>
                  <a:pt x="484124" y="241300"/>
                </a:moveTo>
                <a:lnTo>
                  <a:pt x="481203" y="239268"/>
                </a:lnTo>
                <a:lnTo>
                  <a:pt x="477266" y="240030"/>
                </a:lnTo>
                <a:lnTo>
                  <a:pt x="477012" y="252349"/>
                </a:lnTo>
                <a:lnTo>
                  <a:pt x="479933" y="254381"/>
                </a:lnTo>
                <a:lnTo>
                  <a:pt x="483870" y="253619"/>
                </a:lnTo>
                <a:lnTo>
                  <a:pt x="484124" y="241300"/>
                </a:lnTo>
                <a:close/>
              </a:path>
              <a:path w="893445" h="596900" extrusionOk="0">
                <a:moveTo>
                  <a:pt x="505460" y="256413"/>
                </a:moveTo>
                <a:lnTo>
                  <a:pt x="502539" y="254508"/>
                </a:lnTo>
                <a:lnTo>
                  <a:pt x="498602" y="255270"/>
                </a:lnTo>
                <a:lnTo>
                  <a:pt x="498348" y="266192"/>
                </a:lnTo>
                <a:lnTo>
                  <a:pt x="501269" y="268097"/>
                </a:lnTo>
                <a:lnTo>
                  <a:pt x="505206" y="267335"/>
                </a:lnTo>
                <a:lnTo>
                  <a:pt x="505460" y="256413"/>
                </a:lnTo>
                <a:close/>
              </a:path>
              <a:path w="893445" h="596900" extrusionOk="0">
                <a:moveTo>
                  <a:pt x="526796" y="270256"/>
                </a:moveTo>
                <a:lnTo>
                  <a:pt x="523875" y="268224"/>
                </a:lnTo>
                <a:lnTo>
                  <a:pt x="519938" y="268986"/>
                </a:lnTo>
                <a:lnTo>
                  <a:pt x="519684" y="281305"/>
                </a:lnTo>
                <a:lnTo>
                  <a:pt x="522605" y="283337"/>
                </a:lnTo>
                <a:lnTo>
                  <a:pt x="526542" y="282575"/>
                </a:lnTo>
                <a:lnTo>
                  <a:pt x="526796" y="270256"/>
                </a:lnTo>
                <a:close/>
              </a:path>
              <a:path w="893445" h="596900" extrusionOk="0">
                <a:moveTo>
                  <a:pt x="548132" y="285369"/>
                </a:moveTo>
                <a:lnTo>
                  <a:pt x="545211" y="283464"/>
                </a:lnTo>
                <a:lnTo>
                  <a:pt x="541274" y="284226"/>
                </a:lnTo>
                <a:lnTo>
                  <a:pt x="541020" y="295148"/>
                </a:lnTo>
                <a:lnTo>
                  <a:pt x="543941" y="297053"/>
                </a:lnTo>
                <a:lnTo>
                  <a:pt x="547878" y="296291"/>
                </a:lnTo>
                <a:lnTo>
                  <a:pt x="548132" y="285369"/>
                </a:lnTo>
                <a:close/>
              </a:path>
              <a:path w="893445" h="596900" extrusionOk="0">
                <a:moveTo>
                  <a:pt x="568325" y="299339"/>
                </a:moveTo>
                <a:lnTo>
                  <a:pt x="565531" y="297180"/>
                </a:lnTo>
                <a:lnTo>
                  <a:pt x="561594" y="297815"/>
                </a:lnTo>
                <a:lnTo>
                  <a:pt x="560832" y="310007"/>
                </a:lnTo>
                <a:lnTo>
                  <a:pt x="563626" y="312166"/>
                </a:lnTo>
                <a:lnTo>
                  <a:pt x="567563" y="311531"/>
                </a:lnTo>
                <a:lnTo>
                  <a:pt x="568325" y="299339"/>
                </a:lnTo>
                <a:close/>
              </a:path>
              <a:path w="893445" h="596900" extrusionOk="0">
                <a:moveTo>
                  <a:pt x="589661" y="314579"/>
                </a:moveTo>
                <a:lnTo>
                  <a:pt x="586867" y="312420"/>
                </a:lnTo>
                <a:lnTo>
                  <a:pt x="582930" y="313055"/>
                </a:lnTo>
                <a:lnTo>
                  <a:pt x="582168" y="325247"/>
                </a:lnTo>
                <a:lnTo>
                  <a:pt x="584962" y="327406"/>
                </a:lnTo>
                <a:lnTo>
                  <a:pt x="589026" y="326771"/>
                </a:lnTo>
                <a:lnTo>
                  <a:pt x="589661" y="314579"/>
                </a:lnTo>
                <a:close/>
              </a:path>
              <a:path w="893445" h="596900" extrusionOk="0">
                <a:moveTo>
                  <a:pt x="609473" y="329819"/>
                </a:moveTo>
                <a:lnTo>
                  <a:pt x="606679" y="327660"/>
                </a:lnTo>
                <a:lnTo>
                  <a:pt x="602742" y="328295"/>
                </a:lnTo>
                <a:lnTo>
                  <a:pt x="601980" y="340487"/>
                </a:lnTo>
                <a:lnTo>
                  <a:pt x="604774" y="342646"/>
                </a:lnTo>
                <a:lnTo>
                  <a:pt x="608838" y="342011"/>
                </a:lnTo>
                <a:lnTo>
                  <a:pt x="609473" y="329819"/>
                </a:lnTo>
                <a:close/>
              </a:path>
              <a:path w="893445" h="596900" extrusionOk="0">
                <a:moveTo>
                  <a:pt x="629412" y="345059"/>
                </a:moveTo>
                <a:lnTo>
                  <a:pt x="626491" y="342900"/>
                </a:lnTo>
                <a:lnTo>
                  <a:pt x="622554" y="343535"/>
                </a:lnTo>
                <a:lnTo>
                  <a:pt x="621792" y="355727"/>
                </a:lnTo>
                <a:lnTo>
                  <a:pt x="624586" y="357886"/>
                </a:lnTo>
                <a:lnTo>
                  <a:pt x="628523" y="357251"/>
                </a:lnTo>
                <a:lnTo>
                  <a:pt x="629412" y="345059"/>
                </a:lnTo>
                <a:close/>
              </a:path>
              <a:path w="893445" h="596900" extrusionOk="0">
                <a:moveTo>
                  <a:pt x="650621" y="360426"/>
                </a:moveTo>
                <a:lnTo>
                  <a:pt x="647573" y="358140"/>
                </a:lnTo>
                <a:lnTo>
                  <a:pt x="643128" y="358521"/>
                </a:lnTo>
                <a:lnTo>
                  <a:pt x="641604" y="370713"/>
                </a:lnTo>
                <a:lnTo>
                  <a:pt x="644652" y="372999"/>
                </a:lnTo>
                <a:lnTo>
                  <a:pt x="648970" y="372618"/>
                </a:lnTo>
                <a:lnTo>
                  <a:pt x="650621" y="360426"/>
                </a:lnTo>
                <a:close/>
              </a:path>
              <a:path w="893445" h="596900" extrusionOk="0">
                <a:moveTo>
                  <a:pt x="670433" y="377063"/>
                </a:moveTo>
                <a:lnTo>
                  <a:pt x="667385" y="374904"/>
                </a:lnTo>
                <a:lnTo>
                  <a:pt x="662940" y="375285"/>
                </a:lnTo>
                <a:lnTo>
                  <a:pt x="661416" y="386207"/>
                </a:lnTo>
                <a:lnTo>
                  <a:pt x="664464" y="388239"/>
                </a:lnTo>
                <a:lnTo>
                  <a:pt x="668782" y="387985"/>
                </a:lnTo>
                <a:lnTo>
                  <a:pt x="670433" y="377063"/>
                </a:lnTo>
                <a:close/>
              </a:path>
              <a:path w="893445" h="596900" extrusionOk="0">
                <a:moveTo>
                  <a:pt x="690245" y="392430"/>
                </a:moveTo>
                <a:lnTo>
                  <a:pt x="687197" y="390144"/>
                </a:lnTo>
                <a:lnTo>
                  <a:pt x="682752" y="390525"/>
                </a:lnTo>
                <a:lnTo>
                  <a:pt x="681228" y="402717"/>
                </a:lnTo>
                <a:lnTo>
                  <a:pt x="684276" y="405003"/>
                </a:lnTo>
                <a:lnTo>
                  <a:pt x="688594" y="404622"/>
                </a:lnTo>
                <a:lnTo>
                  <a:pt x="690245" y="392430"/>
                </a:lnTo>
                <a:close/>
              </a:path>
              <a:path w="893445" h="596900" extrusionOk="0">
                <a:moveTo>
                  <a:pt x="708533" y="409067"/>
                </a:moveTo>
                <a:lnTo>
                  <a:pt x="705993" y="406908"/>
                </a:lnTo>
                <a:lnTo>
                  <a:pt x="702310" y="407289"/>
                </a:lnTo>
                <a:lnTo>
                  <a:pt x="701040" y="418211"/>
                </a:lnTo>
                <a:lnTo>
                  <a:pt x="703580" y="420243"/>
                </a:lnTo>
                <a:lnTo>
                  <a:pt x="707263" y="419989"/>
                </a:lnTo>
                <a:lnTo>
                  <a:pt x="708533" y="409067"/>
                </a:lnTo>
                <a:close/>
              </a:path>
              <a:path w="893445" h="596900" extrusionOk="0">
                <a:moveTo>
                  <a:pt x="729488" y="424561"/>
                </a:moveTo>
                <a:lnTo>
                  <a:pt x="726821" y="422148"/>
                </a:lnTo>
                <a:lnTo>
                  <a:pt x="722757" y="422402"/>
                </a:lnTo>
                <a:lnTo>
                  <a:pt x="720852" y="434467"/>
                </a:lnTo>
                <a:lnTo>
                  <a:pt x="723519" y="436880"/>
                </a:lnTo>
                <a:lnTo>
                  <a:pt x="727710" y="436626"/>
                </a:lnTo>
                <a:lnTo>
                  <a:pt x="729488" y="424561"/>
                </a:lnTo>
                <a:close/>
              </a:path>
              <a:path w="893445" h="596900" extrusionOk="0">
                <a:moveTo>
                  <a:pt x="747903" y="442595"/>
                </a:moveTo>
                <a:lnTo>
                  <a:pt x="745109" y="440436"/>
                </a:lnTo>
                <a:lnTo>
                  <a:pt x="741045" y="440690"/>
                </a:lnTo>
                <a:lnTo>
                  <a:pt x="739140" y="451485"/>
                </a:lnTo>
                <a:lnTo>
                  <a:pt x="741807" y="453771"/>
                </a:lnTo>
                <a:lnTo>
                  <a:pt x="745998" y="453517"/>
                </a:lnTo>
                <a:lnTo>
                  <a:pt x="747903" y="442595"/>
                </a:lnTo>
                <a:close/>
              </a:path>
              <a:path w="893445" h="596900" extrusionOk="0">
                <a:moveTo>
                  <a:pt x="766191" y="459359"/>
                </a:moveTo>
                <a:lnTo>
                  <a:pt x="763397" y="457200"/>
                </a:lnTo>
                <a:lnTo>
                  <a:pt x="759333" y="457454"/>
                </a:lnTo>
                <a:lnTo>
                  <a:pt x="757428" y="468249"/>
                </a:lnTo>
                <a:lnTo>
                  <a:pt x="760095" y="470535"/>
                </a:lnTo>
                <a:lnTo>
                  <a:pt x="764286" y="470281"/>
                </a:lnTo>
                <a:lnTo>
                  <a:pt x="766191" y="459359"/>
                </a:lnTo>
                <a:close/>
              </a:path>
              <a:path w="893445" h="596900" extrusionOk="0">
                <a:moveTo>
                  <a:pt x="785876" y="476377"/>
                </a:moveTo>
                <a:lnTo>
                  <a:pt x="783209" y="473964"/>
                </a:lnTo>
                <a:lnTo>
                  <a:pt x="779145" y="474218"/>
                </a:lnTo>
                <a:lnTo>
                  <a:pt x="777240" y="486283"/>
                </a:lnTo>
                <a:lnTo>
                  <a:pt x="779907" y="488696"/>
                </a:lnTo>
                <a:lnTo>
                  <a:pt x="784098" y="488442"/>
                </a:lnTo>
                <a:lnTo>
                  <a:pt x="785876" y="476377"/>
                </a:lnTo>
                <a:close/>
              </a:path>
              <a:path w="893445" h="596900" extrusionOk="0">
                <a:moveTo>
                  <a:pt x="804164" y="493395"/>
                </a:moveTo>
                <a:lnTo>
                  <a:pt x="801751" y="490728"/>
                </a:lnTo>
                <a:lnTo>
                  <a:pt x="797941" y="490728"/>
                </a:lnTo>
                <a:lnTo>
                  <a:pt x="795528" y="503301"/>
                </a:lnTo>
                <a:lnTo>
                  <a:pt x="797941" y="505968"/>
                </a:lnTo>
                <a:lnTo>
                  <a:pt x="801751" y="505968"/>
                </a:lnTo>
                <a:lnTo>
                  <a:pt x="804164" y="493395"/>
                </a:lnTo>
                <a:close/>
              </a:path>
              <a:path w="893445" h="596900" extrusionOk="0">
                <a:moveTo>
                  <a:pt x="822452" y="511429"/>
                </a:moveTo>
                <a:lnTo>
                  <a:pt x="820039" y="509016"/>
                </a:lnTo>
                <a:lnTo>
                  <a:pt x="816229" y="509016"/>
                </a:lnTo>
                <a:lnTo>
                  <a:pt x="813816" y="520319"/>
                </a:lnTo>
                <a:lnTo>
                  <a:pt x="816229" y="522732"/>
                </a:lnTo>
                <a:lnTo>
                  <a:pt x="820039" y="522732"/>
                </a:lnTo>
                <a:lnTo>
                  <a:pt x="822452" y="511429"/>
                </a:lnTo>
                <a:close/>
              </a:path>
              <a:path w="893445" h="596900" extrusionOk="0">
                <a:moveTo>
                  <a:pt x="840740" y="529717"/>
                </a:moveTo>
                <a:lnTo>
                  <a:pt x="838327" y="527304"/>
                </a:lnTo>
                <a:lnTo>
                  <a:pt x="834517" y="527304"/>
                </a:lnTo>
                <a:lnTo>
                  <a:pt x="832104" y="538607"/>
                </a:lnTo>
                <a:lnTo>
                  <a:pt x="834517" y="541020"/>
                </a:lnTo>
                <a:lnTo>
                  <a:pt x="838327" y="541020"/>
                </a:lnTo>
                <a:lnTo>
                  <a:pt x="840740" y="529717"/>
                </a:lnTo>
                <a:close/>
              </a:path>
              <a:path w="893445" h="596900" extrusionOk="0">
                <a:moveTo>
                  <a:pt x="858901" y="548005"/>
                </a:moveTo>
                <a:lnTo>
                  <a:pt x="856107" y="545592"/>
                </a:lnTo>
                <a:lnTo>
                  <a:pt x="851662" y="545592"/>
                </a:lnTo>
                <a:lnTo>
                  <a:pt x="848868" y="556895"/>
                </a:lnTo>
                <a:lnTo>
                  <a:pt x="851662" y="559308"/>
                </a:lnTo>
                <a:lnTo>
                  <a:pt x="856107" y="559308"/>
                </a:lnTo>
                <a:lnTo>
                  <a:pt x="858901" y="548005"/>
                </a:lnTo>
                <a:close/>
              </a:path>
              <a:path w="893445" h="596900" extrusionOk="0">
                <a:moveTo>
                  <a:pt x="876173" y="566547"/>
                </a:moveTo>
                <a:lnTo>
                  <a:pt x="874014" y="564134"/>
                </a:lnTo>
                <a:lnTo>
                  <a:pt x="870077" y="563880"/>
                </a:lnTo>
                <a:lnTo>
                  <a:pt x="867156" y="574548"/>
                </a:lnTo>
                <a:lnTo>
                  <a:pt x="869442" y="576961"/>
                </a:lnTo>
                <a:lnTo>
                  <a:pt x="873252" y="577215"/>
                </a:lnTo>
                <a:lnTo>
                  <a:pt x="876173" y="566547"/>
                </a:lnTo>
                <a:close/>
              </a:path>
              <a:path w="893445" h="596900" extrusionOk="0">
                <a:moveTo>
                  <a:pt x="892937" y="585089"/>
                </a:moveTo>
                <a:lnTo>
                  <a:pt x="890778" y="582422"/>
                </a:lnTo>
                <a:lnTo>
                  <a:pt x="886841" y="582168"/>
                </a:lnTo>
                <a:lnTo>
                  <a:pt x="883920" y="593979"/>
                </a:lnTo>
                <a:lnTo>
                  <a:pt x="886206" y="596646"/>
                </a:lnTo>
                <a:lnTo>
                  <a:pt x="890016" y="596900"/>
                </a:lnTo>
                <a:lnTo>
                  <a:pt x="892937" y="58508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 name="Google Shape;192;p16">
            <a:extLst>
              <a:ext uri="{FF2B5EF4-FFF2-40B4-BE49-F238E27FC236}">
                <a16:creationId xmlns:a16="http://schemas.microsoft.com/office/drawing/2014/main" id="{3712BC33-15C4-E957-E9D5-BAC6928ABAD3}"/>
              </a:ext>
            </a:extLst>
          </p:cNvPr>
          <p:cNvSpPr/>
          <p:nvPr/>
        </p:nvSpPr>
        <p:spPr>
          <a:xfrm>
            <a:off x="2834150" y="3696219"/>
            <a:ext cx="1914525" cy="2209800"/>
          </a:xfrm>
          <a:prstGeom prst="roundRect">
            <a:avLst>
              <a:gd name="adj" fmla="val 6702"/>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p>
            <a:pPr marL="91440" fontAlgn="t">
              <a:lnSpc>
                <a:spcPct val="118000"/>
              </a:lnSpc>
            </a:pPr>
            <a:endParaRPr sz="1100" b="1">
              <a:highlight>
                <a:srgbClr val="FFFFFF"/>
              </a:highlight>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A8A700C2-8B8B-D097-7F58-94E55BB84228}"/>
              </a:ext>
            </a:extLst>
          </p:cNvPr>
          <p:cNvGrpSpPr/>
          <p:nvPr/>
        </p:nvGrpSpPr>
        <p:grpSpPr>
          <a:xfrm>
            <a:off x="7939842" y="966982"/>
            <a:ext cx="3515056" cy="2606259"/>
            <a:chOff x="870661" y="2080798"/>
            <a:chExt cx="4648133" cy="3444283"/>
          </a:xfrm>
        </p:grpSpPr>
        <p:pic>
          <p:nvPicPr>
            <p:cNvPr id="2" name="Picture 2" descr="Metal Cubes Stock Illustrations – 9,040 Metal Cubes Stock Illustrations,  Vectors &amp; Clipart - Dreamstime">
              <a:extLst>
                <a:ext uri="{FF2B5EF4-FFF2-40B4-BE49-F238E27FC236}">
                  <a16:creationId xmlns:a16="http://schemas.microsoft.com/office/drawing/2014/main" id="{899C05B3-3CCC-F035-5792-668D80A71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962" y="2080798"/>
              <a:ext cx="2963204" cy="29632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D6B76-3FAD-BB6D-827C-9A76DFA67464}"/>
                </a:ext>
              </a:extLst>
            </p:cNvPr>
            <p:cNvSpPr txBox="1"/>
            <p:nvPr/>
          </p:nvSpPr>
          <p:spPr>
            <a:xfrm rot="21141219">
              <a:off x="1429557" y="2923040"/>
              <a:ext cx="675975" cy="325392"/>
            </a:xfrm>
            <a:prstGeom prst="rect">
              <a:avLst/>
            </a:prstGeom>
            <a:noFill/>
          </p:spPr>
          <p:txBody>
            <a:bodyPr wrap="square">
              <a:spAutoFit/>
            </a:bodyPr>
            <a:lstStyle/>
            <a:p>
              <a:pPr algn="r"/>
              <a:r>
                <a:rPr lang="en-US" sz="1000" b="0" i="0" u="none" strike="noStrike" cap="none" dirty="0">
                  <a:latin typeface="Calibri"/>
                  <a:ea typeface="Calibri"/>
                  <a:cs typeface="Calibri"/>
                  <a:sym typeface="Calibri"/>
                </a:rPr>
                <a:t>High</a:t>
              </a:r>
              <a:endParaRPr lang="en-US" sz="1000" dirty="0"/>
            </a:p>
          </p:txBody>
        </p:sp>
        <p:sp>
          <p:nvSpPr>
            <p:cNvPr id="6" name="TextBox 5">
              <a:extLst>
                <a:ext uri="{FF2B5EF4-FFF2-40B4-BE49-F238E27FC236}">
                  <a16:creationId xmlns:a16="http://schemas.microsoft.com/office/drawing/2014/main" id="{02F8AEEE-DCD9-3BDE-76C7-3924D1BAD10A}"/>
                </a:ext>
              </a:extLst>
            </p:cNvPr>
            <p:cNvSpPr txBox="1"/>
            <p:nvPr/>
          </p:nvSpPr>
          <p:spPr>
            <a:xfrm rot="21230097">
              <a:off x="1686411" y="3791382"/>
              <a:ext cx="539430" cy="335561"/>
            </a:xfrm>
            <a:prstGeom prst="rect">
              <a:avLst/>
            </a:prstGeom>
            <a:noFill/>
          </p:spPr>
          <p:txBody>
            <a:bodyPr wrap="square">
              <a:spAutoFit/>
            </a:bodyPr>
            <a:lstStyle/>
            <a:p>
              <a:pPr algn="r"/>
              <a:r>
                <a:rPr lang="en-US" sz="1000" b="0" i="0" u="none" strike="noStrike" cap="none" dirty="0">
                  <a:latin typeface="Calibri"/>
                  <a:ea typeface="Calibri"/>
                  <a:cs typeface="Calibri"/>
                  <a:sym typeface="Calibri"/>
                </a:rPr>
                <a:t>Low</a:t>
              </a:r>
              <a:endParaRPr lang="en-US" sz="1000" dirty="0"/>
            </a:p>
          </p:txBody>
        </p:sp>
        <p:sp>
          <p:nvSpPr>
            <p:cNvPr id="7" name="TextBox 6">
              <a:extLst>
                <a:ext uri="{FF2B5EF4-FFF2-40B4-BE49-F238E27FC236}">
                  <a16:creationId xmlns:a16="http://schemas.microsoft.com/office/drawing/2014/main" id="{BB5530BB-7964-3A3A-B415-80C0EAABA47F}"/>
                </a:ext>
              </a:extLst>
            </p:cNvPr>
            <p:cNvSpPr txBox="1"/>
            <p:nvPr/>
          </p:nvSpPr>
          <p:spPr>
            <a:xfrm rot="18406165">
              <a:off x="1929815" y="4229382"/>
              <a:ext cx="539430" cy="335766"/>
            </a:xfrm>
            <a:prstGeom prst="rect">
              <a:avLst/>
            </a:prstGeom>
            <a:noFill/>
          </p:spPr>
          <p:txBody>
            <a:bodyPr wrap="square">
              <a:spAutoFit/>
            </a:bodyPr>
            <a:lstStyle/>
            <a:p>
              <a:pPr algn="r"/>
              <a:r>
                <a:rPr lang="en-US" sz="1000" b="0" i="0" u="none" strike="noStrike" cap="none" dirty="0">
                  <a:latin typeface="Calibri"/>
                  <a:ea typeface="Calibri"/>
                  <a:cs typeface="Calibri"/>
                  <a:sym typeface="Calibri"/>
                </a:rPr>
                <a:t>Low</a:t>
              </a:r>
              <a:endParaRPr lang="en-US" sz="1000" dirty="0"/>
            </a:p>
          </p:txBody>
        </p:sp>
        <p:sp>
          <p:nvSpPr>
            <p:cNvPr id="9" name="TextBox 8">
              <a:extLst>
                <a:ext uri="{FF2B5EF4-FFF2-40B4-BE49-F238E27FC236}">
                  <a16:creationId xmlns:a16="http://schemas.microsoft.com/office/drawing/2014/main" id="{07160631-554F-5FAE-7614-8FE62E1B2B99}"/>
                </a:ext>
              </a:extLst>
            </p:cNvPr>
            <p:cNvSpPr txBox="1"/>
            <p:nvPr/>
          </p:nvSpPr>
          <p:spPr>
            <a:xfrm rot="18581842">
              <a:off x="2463927" y="4784057"/>
              <a:ext cx="677151" cy="325590"/>
            </a:xfrm>
            <a:prstGeom prst="rect">
              <a:avLst/>
            </a:prstGeom>
            <a:noFill/>
          </p:spPr>
          <p:txBody>
            <a:bodyPr wrap="square">
              <a:spAutoFit/>
            </a:bodyPr>
            <a:lstStyle/>
            <a:p>
              <a:pPr algn="r"/>
              <a:r>
                <a:rPr lang="en-US" sz="1000" b="0" i="0" u="none" strike="noStrike" cap="none" dirty="0">
                  <a:latin typeface="Calibri"/>
                  <a:ea typeface="Calibri"/>
                  <a:cs typeface="Calibri"/>
                  <a:sym typeface="Calibri"/>
                </a:rPr>
                <a:t>High</a:t>
              </a:r>
              <a:endParaRPr lang="en-US" sz="1000" dirty="0"/>
            </a:p>
          </p:txBody>
        </p:sp>
        <p:sp>
          <p:nvSpPr>
            <p:cNvPr id="10" name="TextBox 9">
              <a:extLst>
                <a:ext uri="{FF2B5EF4-FFF2-40B4-BE49-F238E27FC236}">
                  <a16:creationId xmlns:a16="http://schemas.microsoft.com/office/drawing/2014/main" id="{070C55E2-B147-472B-3146-B55196209A48}"/>
                </a:ext>
              </a:extLst>
            </p:cNvPr>
            <p:cNvSpPr txBox="1"/>
            <p:nvPr/>
          </p:nvSpPr>
          <p:spPr>
            <a:xfrm rot="3055688">
              <a:off x="3979173" y="4320118"/>
              <a:ext cx="795698" cy="335766"/>
            </a:xfrm>
            <a:prstGeom prst="rect">
              <a:avLst/>
            </a:prstGeom>
            <a:noFill/>
          </p:spPr>
          <p:txBody>
            <a:bodyPr wrap="square">
              <a:spAutoFit/>
            </a:bodyPr>
            <a:lstStyle/>
            <a:p>
              <a:r>
                <a:rPr lang="en-US" sz="1000" b="0" i="0" u="none" strike="noStrike" cap="none" dirty="0">
                  <a:latin typeface="Calibri"/>
                  <a:ea typeface="Calibri"/>
                  <a:cs typeface="Calibri"/>
                  <a:sym typeface="Calibri"/>
                </a:rPr>
                <a:t>Ancient</a:t>
              </a:r>
              <a:endParaRPr lang="en-US" sz="1000" dirty="0"/>
            </a:p>
          </p:txBody>
        </p:sp>
        <p:sp>
          <p:nvSpPr>
            <p:cNvPr id="11" name="TextBox 10">
              <a:extLst>
                <a:ext uri="{FF2B5EF4-FFF2-40B4-BE49-F238E27FC236}">
                  <a16:creationId xmlns:a16="http://schemas.microsoft.com/office/drawing/2014/main" id="{E3F9A4D0-B7D2-A787-DDA8-B3E5C943F323}"/>
                </a:ext>
              </a:extLst>
            </p:cNvPr>
            <p:cNvSpPr txBox="1"/>
            <p:nvPr/>
          </p:nvSpPr>
          <p:spPr>
            <a:xfrm rot="3055688">
              <a:off x="3301763" y="4878965"/>
              <a:ext cx="795698" cy="325590"/>
            </a:xfrm>
            <a:prstGeom prst="rect">
              <a:avLst/>
            </a:prstGeom>
            <a:noFill/>
          </p:spPr>
          <p:txBody>
            <a:bodyPr wrap="square">
              <a:spAutoFit/>
            </a:bodyPr>
            <a:lstStyle/>
            <a:p>
              <a:r>
                <a:rPr lang="en-US" sz="1000" b="0" i="0" u="none" strike="noStrike" cap="none" dirty="0">
                  <a:latin typeface="Calibri"/>
                  <a:ea typeface="Calibri"/>
                  <a:cs typeface="Calibri"/>
                  <a:sym typeface="Calibri"/>
                </a:rPr>
                <a:t>Recent</a:t>
              </a:r>
              <a:endParaRPr lang="en-US" sz="1000" dirty="0"/>
            </a:p>
          </p:txBody>
        </p:sp>
        <p:sp>
          <p:nvSpPr>
            <p:cNvPr id="12" name="TextBox 11">
              <a:extLst>
                <a:ext uri="{FF2B5EF4-FFF2-40B4-BE49-F238E27FC236}">
                  <a16:creationId xmlns:a16="http://schemas.microsoft.com/office/drawing/2014/main" id="{917EC56F-49AF-D300-3F66-AEA08250EE7F}"/>
                </a:ext>
              </a:extLst>
            </p:cNvPr>
            <p:cNvSpPr txBox="1"/>
            <p:nvPr/>
          </p:nvSpPr>
          <p:spPr>
            <a:xfrm rot="16200000">
              <a:off x="172455" y="3103407"/>
              <a:ext cx="2047594" cy="651182"/>
            </a:xfrm>
            <a:prstGeom prst="rect">
              <a:avLst/>
            </a:prstGeom>
            <a:noFill/>
          </p:spPr>
          <p:txBody>
            <a:bodyPr wrap="square">
              <a:spAutoFit/>
            </a:bodyPr>
            <a:lstStyle/>
            <a:p>
              <a:pPr algn="ctr"/>
              <a:r>
                <a:rPr lang="en-US" sz="1000" b="0" i="0" u="none" strike="noStrike" cap="none" dirty="0">
                  <a:solidFill>
                    <a:srgbClr val="0070C0"/>
                  </a:solidFill>
                  <a:latin typeface="Calibri"/>
                  <a:ea typeface="Calibri"/>
                  <a:cs typeface="Calibri"/>
                  <a:sym typeface="Calibri"/>
                </a:rPr>
                <a:t>Monetary Value </a:t>
              </a:r>
            </a:p>
            <a:p>
              <a:pPr algn="ctr"/>
              <a:r>
                <a:rPr lang="en-US" sz="800" b="0" i="1" u="none" strike="noStrike" cap="none" dirty="0">
                  <a:solidFill>
                    <a:srgbClr val="0070C0"/>
                  </a:solidFill>
                  <a:latin typeface="Calibri"/>
                  <a:ea typeface="Calibri"/>
                  <a:cs typeface="Calibri"/>
                  <a:sym typeface="Calibri"/>
                </a:rPr>
                <a:t>(how much do they usually spend?)</a:t>
              </a:r>
              <a:endParaRPr lang="en-US" sz="1000" i="1" dirty="0">
                <a:solidFill>
                  <a:srgbClr val="0070C0"/>
                </a:solidFill>
              </a:endParaRPr>
            </a:p>
          </p:txBody>
        </p:sp>
        <p:sp>
          <p:nvSpPr>
            <p:cNvPr id="13" name="TextBox 12">
              <a:extLst>
                <a:ext uri="{FF2B5EF4-FFF2-40B4-BE49-F238E27FC236}">
                  <a16:creationId xmlns:a16="http://schemas.microsoft.com/office/drawing/2014/main" id="{DCDC88EA-2090-4EF2-FC42-9A8D9EF02362}"/>
                </a:ext>
              </a:extLst>
            </p:cNvPr>
            <p:cNvSpPr txBox="1"/>
            <p:nvPr/>
          </p:nvSpPr>
          <p:spPr>
            <a:xfrm rot="2255265">
              <a:off x="1129949" y="4910358"/>
              <a:ext cx="2047592" cy="488088"/>
            </a:xfrm>
            <a:prstGeom prst="rect">
              <a:avLst/>
            </a:prstGeom>
            <a:noFill/>
          </p:spPr>
          <p:txBody>
            <a:bodyPr wrap="square">
              <a:spAutoFit/>
            </a:bodyPr>
            <a:lstStyle/>
            <a:p>
              <a:pPr algn="ctr"/>
              <a:r>
                <a:rPr lang="en-US" sz="1000" b="0" i="0" u="none" strike="noStrike" cap="none" dirty="0">
                  <a:solidFill>
                    <a:srgbClr val="0070C0"/>
                  </a:solidFill>
                  <a:latin typeface="Calibri"/>
                  <a:ea typeface="Calibri"/>
                  <a:cs typeface="Calibri"/>
                  <a:sym typeface="Calibri"/>
                </a:rPr>
                <a:t>Frequency</a:t>
              </a:r>
            </a:p>
            <a:p>
              <a:pPr algn="ctr"/>
              <a:r>
                <a:rPr lang="en-US" sz="800" b="0" i="1" u="none" strike="noStrike" cap="none" dirty="0">
                  <a:solidFill>
                    <a:srgbClr val="0070C0"/>
                  </a:solidFill>
                  <a:latin typeface="Calibri"/>
                  <a:ea typeface="Calibri"/>
                  <a:cs typeface="Calibri"/>
                  <a:sym typeface="Calibri"/>
                </a:rPr>
                <a:t>How often do they shop?</a:t>
              </a:r>
              <a:endParaRPr lang="en-US" sz="1000" i="1" dirty="0">
                <a:solidFill>
                  <a:srgbClr val="0070C0"/>
                </a:solidFill>
              </a:endParaRPr>
            </a:p>
          </p:txBody>
        </p:sp>
        <p:sp>
          <p:nvSpPr>
            <p:cNvPr id="14" name="TextBox 13">
              <a:extLst>
                <a:ext uri="{FF2B5EF4-FFF2-40B4-BE49-F238E27FC236}">
                  <a16:creationId xmlns:a16="http://schemas.microsoft.com/office/drawing/2014/main" id="{07CA9B2D-9485-439C-80D0-B42C2BF16262}"/>
                </a:ext>
              </a:extLst>
            </p:cNvPr>
            <p:cNvSpPr txBox="1"/>
            <p:nvPr/>
          </p:nvSpPr>
          <p:spPr>
            <a:xfrm rot="19212776">
              <a:off x="3471202" y="4874297"/>
              <a:ext cx="2047592" cy="650784"/>
            </a:xfrm>
            <a:prstGeom prst="rect">
              <a:avLst/>
            </a:prstGeom>
            <a:noFill/>
          </p:spPr>
          <p:txBody>
            <a:bodyPr wrap="square">
              <a:spAutoFit/>
            </a:bodyPr>
            <a:lstStyle/>
            <a:p>
              <a:pPr algn="ctr"/>
              <a:r>
                <a:rPr lang="en-US" sz="1000" b="0" i="0" u="none" strike="noStrike" cap="none" dirty="0">
                  <a:solidFill>
                    <a:srgbClr val="0070C0"/>
                  </a:solidFill>
                  <a:latin typeface="Calibri"/>
                  <a:ea typeface="Calibri"/>
                  <a:cs typeface="Calibri"/>
                  <a:sym typeface="Calibri"/>
                </a:rPr>
                <a:t>Recency</a:t>
              </a:r>
            </a:p>
            <a:p>
              <a:pPr algn="ctr"/>
              <a:r>
                <a:rPr lang="en-US" sz="800" b="0" i="1" u="none" strike="noStrike" cap="none" dirty="0">
                  <a:solidFill>
                    <a:srgbClr val="0070C0"/>
                  </a:solidFill>
                  <a:latin typeface="Calibri"/>
                  <a:ea typeface="Calibri"/>
                  <a:cs typeface="Calibri"/>
                  <a:sym typeface="Calibri"/>
                </a:rPr>
                <a:t>(When was the last time they shopped?)</a:t>
              </a:r>
              <a:endParaRPr lang="en-US" sz="1000" i="1" dirty="0">
                <a:solidFill>
                  <a:srgbClr val="0070C0"/>
                </a:solidFill>
              </a:endParaRPr>
            </a:p>
          </p:txBody>
        </p:sp>
        <p:sp>
          <p:nvSpPr>
            <p:cNvPr id="15" name="Diamond 14">
              <a:extLst>
                <a:ext uri="{FF2B5EF4-FFF2-40B4-BE49-F238E27FC236}">
                  <a16:creationId xmlns:a16="http://schemas.microsoft.com/office/drawing/2014/main" id="{C4FDF0F1-71FE-F207-FA6A-20FCA21EC27A}"/>
                </a:ext>
              </a:extLst>
            </p:cNvPr>
            <p:cNvSpPr/>
            <p:nvPr/>
          </p:nvSpPr>
          <p:spPr>
            <a:xfrm>
              <a:off x="2769514" y="2881347"/>
              <a:ext cx="980184" cy="376817"/>
            </a:xfrm>
            <a:prstGeom prst="diamond">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000"/>
            </a:p>
          </p:txBody>
        </p:sp>
        <p:sp>
          <p:nvSpPr>
            <p:cNvPr id="16" name="Diamond 15">
              <a:extLst>
                <a:ext uri="{FF2B5EF4-FFF2-40B4-BE49-F238E27FC236}">
                  <a16:creationId xmlns:a16="http://schemas.microsoft.com/office/drawing/2014/main" id="{446F2D88-C86A-83E1-8CD6-611796EF479E}"/>
                </a:ext>
              </a:extLst>
            </p:cNvPr>
            <p:cNvSpPr/>
            <p:nvPr/>
          </p:nvSpPr>
          <p:spPr>
            <a:xfrm rot="14148737">
              <a:off x="2586432" y="3148056"/>
              <a:ext cx="918901" cy="562541"/>
            </a:xfrm>
            <a:prstGeom prst="diamond">
              <a:avLst/>
            </a:prstGeom>
            <a:solidFill>
              <a:schemeClr val="accent6"/>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000"/>
            </a:p>
          </p:txBody>
        </p:sp>
        <p:sp>
          <p:nvSpPr>
            <p:cNvPr id="17" name="Diamond 16">
              <a:extLst>
                <a:ext uri="{FF2B5EF4-FFF2-40B4-BE49-F238E27FC236}">
                  <a16:creationId xmlns:a16="http://schemas.microsoft.com/office/drawing/2014/main" id="{B1BE41C3-ED14-556E-5E7D-C0CBA278D1BC}"/>
                </a:ext>
              </a:extLst>
            </p:cNvPr>
            <p:cNvSpPr/>
            <p:nvPr/>
          </p:nvSpPr>
          <p:spPr>
            <a:xfrm rot="18278684" flipV="1">
              <a:off x="3079998" y="3117836"/>
              <a:ext cx="837390" cy="639598"/>
            </a:xfrm>
            <a:prstGeom prst="diamond">
              <a:avLst/>
            </a:prstGeom>
            <a:solidFill>
              <a:schemeClr val="accent6">
                <a:lumMod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000"/>
            </a:p>
          </p:txBody>
        </p:sp>
      </p:grpSp>
      <p:sp>
        <p:nvSpPr>
          <p:cNvPr id="220" name="Google Shape;220;p17"/>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Rule Based Segmentation</a:t>
            </a:r>
            <a:endParaRPr sz="3200" dirty="0">
              <a:latin typeface="Calibri"/>
              <a:ea typeface="Calibri"/>
              <a:cs typeface="Calibri"/>
            </a:endParaRPr>
          </a:p>
        </p:txBody>
      </p:sp>
      <p:sp>
        <p:nvSpPr>
          <p:cNvPr id="237" name="Google Shape;237;p17"/>
          <p:cNvSpPr txBox="1"/>
          <p:nvPr/>
        </p:nvSpPr>
        <p:spPr>
          <a:xfrm>
            <a:off x="5341118" y="3500826"/>
            <a:ext cx="2061300" cy="1364754"/>
          </a:xfrm>
          <a:prstGeom prst="roundRect">
            <a:avLst>
              <a:gd name="adj" fmla="val 4134"/>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56500" rIns="0" bIns="0" anchor="t" anchorCtr="0">
            <a:spAutoFit/>
          </a:bodyPr>
          <a:lstStyle/>
          <a:p>
            <a:pPr marL="90805" marR="342265" lvl="0" indent="0" algn="l" rtl="0">
              <a:lnSpc>
                <a:spcPct val="116666"/>
              </a:lnSpc>
              <a:spcBef>
                <a:spcPts val="0"/>
              </a:spcBef>
              <a:spcAft>
                <a:spcPts val="0"/>
              </a:spcAft>
              <a:buNone/>
            </a:pPr>
            <a:r>
              <a:rPr lang="en-US" sz="1200" b="1" u="sng" dirty="0">
                <a:latin typeface="Arial"/>
                <a:ea typeface="Arial"/>
                <a:cs typeface="Arial"/>
                <a:sym typeface="Arial"/>
              </a:rPr>
              <a:t>Data Preparation &amp; Preliminary </a:t>
            </a:r>
            <a:r>
              <a:rPr lang="en-US" sz="1200" b="1" u="sng" dirty="0"/>
              <a:t>A</a:t>
            </a:r>
            <a:r>
              <a:rPr lang="en-US" sz="1200" b="1" u="sng" dirty="0">
                <a:latin typeface="Arial"/>
                <a:ea typeface="Arial"/>
                <a:cs typeface="Arial"/>
                <a:sym typeface="Arial"/>
              </a:rPr>
              <a:t>nalysis</a:t>
            </a:r>
            <a:endParaRPr sz="1200" dirty="0">
              <a:latin typeface="Arial"/>
              <a:ea typeface="Arial"/>
              <a:cs typeface="Arial"/>
              <a:sym typeface="Arial"/>
            </a:endParaRPr>
          </a:p>
          <a:p>
            <a:pPr marL="205104" marR="0" lvl="0" indent="-114935" algn="l" rtl="0">
              <a:lnSpc>
                <a:spcPct val="111666"/>
              </a:lnSpc>
              <a:spcBef>
                <a:spcPts val="0"/>
              </a:spcBef>
              <a:spcAft>
                <a:spcPts val="0"/>
              </a:spcAft>
              <a:buSzPts val="1200"/>
              <a:buFont typeface="Arial"/>
              <a:buChar char="•"/>
            </a:pPr>
            <a:r>
              <a:rPr lang="en-US" sz="1200" dirty="0">
                <a:latin typeface="Arial"/>
                <a:ea typeface="Arial"/>
                <a:cs typeface="Arial"/>
                <a:sym typeface="Arial"/>
              </a:rPr>
              <a:t>Limited</a:t>
            </a:r>
            <a:endParaRPr sz="1200" dirty="0">
              <a:latin typeface="Arial"/>
              <a:ea typeface="Arial"/>
              <a:cs typeface="Arial"/>
              <a:sym typeface="Arial"/>
            </a:endParaRPr>
          </a:p>
          <a:p>
            <a:pPr marL="205104" marR="214629" lvl="0" indent="-114300" algn="l" rtl="0">
              <a:lnSpc>
                <a:spcPct val="97200"/>
              </a:lnSpc>
              <a:spcBef>
                <a:spcPts val="25"/>
              </a:spcBef>
              <a:spcAft>
                <a:spcPts val="0"/>
              </a:spcAft>
              <a:buSzPts val="1200"/>
              <a:buFont typeface="Arial"/>
              <a:buChar char="•"/>
            </a:pPr>
            <a:r>
              <a:rPr lang="en-US" sz="1200" dirty="0">
                <a:latin typeface="Arial"/>
                <a:ea typeface="Arial"/>
                <a:cs typeface="Arial"/>
                <a:sym typeface="Arial"/>
              </a:rPr>
              <a:t>Select data attributes you want to define the segments</a:t>
            </a:r>
            <a:endParaRPr sz="1200" dirty="0">
              <a:latin typeface="Arial"/>
              <a:ea typeface="Arial"/>
              <a:cs typeface="Arial"/>
              <a:sym typeface="Arial"/>
            </a:endParaRPr>
          </a:p>
        </p:txBody>
      </p:sp>
      <p:sp>
        <p:nvSpPr>
          <p:cNvPr id="238" name="Google Shape;238;p17"/>
          <p:cNvSpPr txBox="1"/>
          <p:nvPr/>
        </p:nvSpPr>
        <p:spPr>
          <a:xfrm>
            <a:off x="2972054" y="3681221"/>
            <a:ext cx="1678939" cy="2209697"/>
          </a:xfrm>
          <a:prstGeom prst="rect">
            <a:avLst/>
          </a:prstGeom>
          <a:noFill/>
          <a:ln>
            <a:noFill/>
          </a:ln>
        </p:spPr>
        <p:txBody>
          <a:bodyPr spcFirstLastPara="1" wrap="square" lIns="0" tIns="22850" rIns="0" bIns="0" anchor="t" anchorCtr="0">
            <a:spAutoFit/>
          </a:bodyPr>
          <a:lstStyle/>
          <a:p>
            <a:pPr marL="0" marR="34925" lvl="0" indent="0" algn="l" rtl="0">
              <a:lnSpc>
                <a:spcPct val="116666"/>
              </a:lnSpc>
              <a:spcBef>
                <a:spcPts val="0"/>
              </a:spcBef>
              <a:spcAft>
                <a:spcPts val="0"/>
              </a:spcAft>
              <a:buNone/>
            </a:pPr>
            <a:r>
              <a:rPr lang="en-US" sz="1200" b="1" u="sng" dirty="0">
                <a:latin typeface="Arial"/>
                <a:ea typeface="Arial"/>
                <a:cs typeface="Arial"/>
                <a:sym typeface="Arial"/>
              </a:rPr>
              <a:t>Develop Segmentation Definition</a:t>
            </a:r>
            <a:endParaRPr sz="1200" dirty="0">
              <a:latin typeface="Arial"/>
              <a:ea typeface="Arial"/>
              <a:cs typeface="Arial"/>
              <a:sym typeface="Arial"/>
            </a:endParaRPr>
          </a:p>
          <a:p>
            <a:pPr marL="115570" marR="0" lvl="0" indent="-115570" algn="l" rtl="0">
              <a:lnSpc>
                <a:spcPct val="111666"/>
              </a:lnSpc>
              <a:spcBef>
                <a:spcPts val="0"/>
              </a:spcBef>
              <a:spcAft>
                <a:spcPts val="0"/>
              </a:spcAft>
              <a:buSzPts val="1200"/>
              <a:buFont typeface="Arial"/>
              <a:buChar char="•"/>
            </a:pPr>
            <a:r>
              <a:rPr lang="en-US" sz="1200" dirty="0">
                <a:latin typeface="Arial"/>
                <a:ea typeface="Arial"/>
                <a:cs typeface="Arial"/>
                <a:sym typeface="Arial"/>
              </a:rPr>
              <a:t>Perform data due</a:t>
            </a:r>
            <a:endParaRPr sz="1200" dirty="0">
              <a:latin typeface="Arial"/>
              <a:ea typeface="Arial"/>
              <a:cs typeface="Arial"/>
              <a:sym typeface="Arial"/>
            </a:endParaRPr>
          </a:p>
          <a:p>
            <a:pPr marL="115570" marR="5080" lvl="0" indent="0" algn="l" rtl="0">
              <a:lnSpc>
                <a:spcPct val="116666"/>
              </a:lnSpc>
              <a:spcBef>
                <a:spcPts val="60"/>
              </a:spcBef>
              <a:spcAft>
                <a:spcPts val="0"/>
              </a:spcAft>
              <a:buNone/>
            </a:pPr>
            <a:r>
              <a:rPr lang="en-US" sz="1200" dirty="0">
                <a:latin typeface="Arial"/>
                <a:ea typeface="Arial"/>
                <a:cs typeface="Arial"/>
                <a:sym typeface="Arial"/>
              </a:rPr>
              <a:t>diligence and statistical analysis</a:t>
            </a:r>
            <a:endParaRPr sz="1200" dirty="0">
              <a:latin typeface="Arial"/>
              <a:ea typeface="Arial"/>
              <a:cs typeface="Arial"/>
              <a:sym typeface="Arial"/>
            </a:endParaRPr>
          </a:p>
          <a:p>
            <a:pPr marL="115570" marR="0" lvl="0" indent="-115570" algn="l" rtl="0">
              <a:lnSpc>
                <a:spcPct val="111666"/>
              </a:lnSpc>
              <a:spcBef>
                <a:spcPts val="0"/>
              </a:spcBef>
              <a:spcAft>
                <a:spcPts val="0"/>
              </a:spcAft>
              <a:buSzPts val="1200"/>
              <a:buFont typeface="Arial"/>
              <a:buChar char="•"/>
            </a:pPr>
            <a:r>
              <a:rPr lang="en-US" sz="1200" dirty="0">
                <a:latin typeface="Arial"/>
                <a:ea typeface="Arial"/>
                <a:cs typeface="Arial"/>
                <a:sym typeface="Arial"/>
              </a:rPr>
              <a:t>Based on results (e.g.,</a:t>
            </a:r>
            <a:endParaRPr sz="1200" dirty="0">
              <a:latin typeface="Arial"/>
              <a:ea typeface="Arial"/>
              <a:cs typeface="Arial"/>
              <a:sym typeface="Arial"/>
            </a:endParaRPr>
          </a:p>
          <a:p>
            <a:pPr marL="115570" marR="60960" lvl="0" indent="0" algn="l" rtl="0">
              <a:lnSpc>
                <a:spcPct val="97200"/>
              </a:lnSpc>
              <a:spcBef>
                <a:spcPts val="25"/>
              </a:spcBef>
              <a:spcAft>
                <a:spcPts val="0"/>
              </a:spcAft>
              <a:buNone/>
            </a:pPr>
            <a:r>
              <a:rPr lang="en-US" sz="1200" dirty="0">
                <a:latin typeface="Arial"/>
                <a:ea typeface="Arial"/>
                <a:cs typeface="Arial"/>
                <a:sym typeface="Arial"/>
              </a:rPr>
              <a:t>univariate analysis, distribution, cross- tabulation, etc.) create segment definition</a:t>
            </a:r>
            <a:endParaRPr sz="1200" dirty="0">
              <a:latin typeface="Arial"/>
              <a:ea typeface="Arial"/>
              <a:cs typeface="Arial"/>
              <a:sym typeface="Arial"/>
            </a:endParaRPr>
          </a:p>
        </p:txBody>
      </p:sp>
      <p:sp>
        <p:nvSpPr>
          <p:cNvPr id="239" name="Google Shape;239;p17"/>
          <p:cNvSpPr/>
          <p:nvPr/>
        </p:nvSpPr>
        <p:spPr>
          <a:xfrm>
            <a:off x="314706" y="3100577"/>
            <a:ext cx="1914525" cy="2209800"/>
          </a:xfrm>
          <a:prstGeom prst="roundRect">
            <a:avLst>
              <a:gd name="adj" fmla="val 6015"/>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p>
            <a:pPr marL="91440" fontAlgn="t">
              <a:lnSpc>
                <a:spcPct val="118000"/>
              </a:lnSpc>
            </a:pPr>
            <a:endParaRPr sz="1100" b="1">
              <a:highlight>
                <a:srgbClr val="FFFFFF"/>
              </a:highlight>
              <a:latin typeface="Arial" panose="020B0604020202020204" pitchFamily="34" charset="0"/>
              <a:cs typeface="Arial" panose="020B0604020202020204" pitchFamily="34" charset="0"/>
            </a:endParaRPr>
          </a:p>
        </p:txBody>
      </p:sp>
      <p:sp>
        <p:nvSpPr>
          <p:cNvPr id="240" name="Google Shape;240;p17"/>
          <p:cNvSpPr txBox="1"/>
          <p:nvPr/>
        </p:nvSpPr>
        <p:spPr>
          <a:xfrm>
            <a:off x="408522" y="3146300"/>
            <a:ext cx="1583700" cy="416100"/>
          </a:xfrm>
          <a:prstGeom prst="rect">
            <a:avLst/>
          </a:prstGeom>
          <a:noFill/>
          <a:ln>
            <a:noFill/>
          </a:ln>
        </p:spPr>
        <p:txBody>
          <a:bodyPr spcFirstLastPara="1" wrap="square" lIns="0" tIns="12700" rIns="0" bIns="0" anchor="t" anchorCtr="0">
            <a:spAutoFit/>
          </a:bodyPr>
          <a:lstStyle/>
          <a:p>
            <a:pPr marL="12700" marR="0" lvl="0" indent="0" algn="l" rtl="0">
              <a:lnSpc>
                <a:spcPct val="118333"/>
              </a:lnSpc>
              <a:spcBef>
                <a:spcPts val="0"/>
              </a:spcBef>
              <a:spcAft>
                <a:spcPts val="0"/>
              </a:spcAft>
              <a:buNone/>
            </a:pPr>
            <a:r>
              <a:rPr lang="en-US" sz="1200" b="1" u="sng">
                <a:latin typeface="Arial"/>
                <a:ea typeface="Arial"/>
                <a:cs typeface="Arial"/>
                <a:sym typeface="Arial"/>
              </a:rPr>
              <a:t>Profile &amp;</a:t>
            </a:r>
            <a:r>
              <a:rPr lang="en-US" sz="1200" b="1" u="sng"/>
              <a:t> </a:t>
            </a:r>
            <a:r>
              <a:rPr lang="en-US" sz="1200" b="1" u="sng">
                <a:latin typeface="Arial"/>
                <a:ea typeface="Arial"/>
                <a:cs typeface="Arial"/>
                <a:sym typeface="Arial"/>
              </a:rPr>
              <a:t>Review</a:t>
            </a:r>
            <a:endParaRPr sz="1200">
              <a:latin typeface="Arial"/>
              <a:ea typeface="Arial"/>
              <a:cs typeface="Arial"/>
              <a:sym typeface="Arial"/>
            </a:endParaRPr>
          </a:p>
          <a:p>
            <a:pPr marL="12700" marR="0" lvl="0" indent="0" algn="l" rtl="0">
              <a:lnSpc>
                <a:spcPct val="118333"/>
              </a:lnSpc>
              <a:spcBef>
                <a:spcPts val="0"/>
              </a:spcBef>
              <a:spcAft>
                <a:spcPts val="0"/>
              </a:spcAft>
              <a:buNone/>
            </a:pPr>
            <a:r>
              <a:rPr lang="en-US" sz="1200" b="1" u="sng">
                <a:latin typeface="Arial"/>
                <a:ea typeface="Arial"/>
                <a:cs typeface="Arial"/>
                <a:sym typeface="Arial"/>
              </a:rPr>
              <a:t>Solutions</a:t>
            </a:r>
            <a:endParaRPr sz="1200">
              <a:latin typeface="Arial"/>
              <a:ea typeface="Arial"/>
              <a:cs typeface="Arial"/>
              <a:sym typeface="Arial"/>
            </a:endParaRPr>
          </a:p>
        </p:txBody>
      </p:sp>
      <p:sp>
        <p:nvSpPr>
          <p:cNvPr id="241" name="Google Shape;241;p17"/>
          <p:cNvSpPr txBox="1"/>
          <p:nvPr/>
        </p:nvSpPr>
        <p:spPr>
          <a:xfrm>
            <a:off x="396341" y="3681221"/>
            <a:ext cx="1779905" cy="1304578"/>
          </a:xfrm>
          <a:prstGeom prst="rect">
            <a:avLst/>
          </a:prstGeom>
          <a:noFill/>
          <a:ln>
            <a:noFill/>
          </a:ln>
        </p:spPr>
        <p:txBody>
          <a:bodyPr spcFirstLastPara="1" wrap="square" lIns="0" tIns="22850" rIns="0" bIns="0" anchor="t" anchorCtr="0">
            <a:spAutoFit/>
          </a:bodyPr>
          <a:lstStyle/>
          <a:p>
            <a:pPr marL="131445" marR="5080" lvl="0" indent="-119380" algn="l" rtl="0">
              <a:lnSpc>
                <a:spcPct val="116666"/>
              </a:lnSpc>
              <a:spcBef>
                <a:spcPts val="0"/>
              </a:spcBef>
              <a:spcAft>
                <a:spcPts val="0"/>
              </a:spcAft>
              <a:buSzPts val="1200"/>
              <a:buFont typeface="Arial"/>
              <a:buChar char="•"/>
            </a:pPr>
            <a:r>
              <a:rPr lang="en-US" sz="1200" dirty="0">
                <a:latin typeface="Arial"/>
                <a:ea typeface="Arial"/>
                <a:cs typeface="Arial"/>
                <a:sym typeface="Arial"/>
              </a:rPr>
              <a:t>Quantify and review segment size and profile</a:t>
            </a:r>
            <a:endParaRPr sz="1200" dirty="0">
              <a:latin typeface="Arial"/>
              <a:ea typeface="Arial"/>
              <a:cs typeface="Arial"/>
              <a:sym typeface="Arial"/>
            </a:endParaRPr>
          </a:p>
          <a:p>
            <a:pPr marL="131445" marR="0" lvl="0" indent="-119380" algn="l" rtl="0">
              <a:lnSpc>
                <a:spcPct val="117916"/>
              </a:lnSpc>
              <a:spcBef>
                <a:spcPts val="20"/>
              </a:spcBef>
              <a:spcAft>
                <a:spcPts val="0"/>
              </a:spcAft>
              <a:buSzPts val="1200"/>
              <a:buFont typeface="Arial"/>
              <a:buChar char="•"/>
            </a:pPr>
            <a:r>
              <a:rPr lang="en-US" sz="1200" dirty="0">
                <a:latin typeface="Arial"/>
                <a:ea typeface="Arial"/>
                <a:cs typeface="Arial"/>
                <a:sym typeface="Arial"/>
              </a:rPr>
              <a:t>Tweak segment</a:t>
            </a:r>
            <a:endParaRPr sz="1200" dirty="0">
              <a:latin typeface="Arial"/>
              <a:ea typeface="Arial"/>
              <a:cs typeface="Arial"/>
              <a:sym typeface="Arial"/>
            </a:endParaRPr>
          </a:p>
          <a:p>
            <a:pPr marL="131445" marR="0" lvl="0" indent="0" algn="l" rtl="0">
              <a:lnSpc>
                <a:spcPct val="117916"/>
              </a:lnSpc>
              <a:spcBef>
                <a:spcPts val="0"/>
              </a:spcBef>
              <a:spcAft>
                <a:spcPts val="0"/>
              </a:spcAft>
              <a:buNone/>
            </a:pPr>
            <a:r>
              <a:rPr lang="en-US" sz="1200" dirty="0">
                <a:latin typeface="Arial"/>
                <a:ea typeface="Arial"/>
                <a:cs typeface="Arial"/>
                <a:sym typeface="Arial"/>
              </a:rPr>
              <a:t>definition if needed</a:t>
            </a:r>
            <a:endParaRPr sz="1200" dirty="0">
              <a:latin typeface="Arial"/>
              <a:ea typeface="Arial"/>
              <a:cs typeface="Arial"/>
              <a:sym typeface="Arial"/>
            </a:endParaRPr>
          </a:p>
          <a:p>
            <a:pPr marL="131445" marR="0" lvl="0" indent="-119380" algn="l" rtl="0">
              <a:lnSpc>
                <a:spcPct val="100000"/>
              </a:lnSpc>
              <a:spcBef>
                <a:spcPts val="60"/>
              </a:spcBef>
              <a:spcAft>
                <a:spcPts val="0"/>
              </a:spcAft>
              <a:buSzPts val="1200"/>
              <a:buFont typeface="Arial"/>
              <a:buChar char="•"/>
            </a:pPr>
            <a:r>
              <a:rPr lang="en-US" sz="1200" dirty="0">
                <a:latin typeface="Arial"/>
                <a:ea typeface="Arial"/>
                <a:cs typeface="Arial"/>
                <a:sym typeface="Arial"/>
              </a:rPr>
              <a:t>Finalize</a:t>
            </a:r>
            <a:endParaRPr sz="1200" dirty="0">
              <a:latin typeface="Arial"/>
              <a:ea typeface="Arial"/>
              <a:cs typeface="Arial"/>
              <a:sym typeface="Arial"/>
            </a:endParaRPr>
          </a:p>
        </p:txBody>
      </p:sp>
      <p:sp>
        <p:nvSpPr>
          <p:cNvPr id="242" name="Google Shape;242;p17"/>
          <p:cNvSpPr/>
          <p:nvPr/>
        </p:nvSpPr>
        <p:spPr>
          <a:xfrm>
            <a:off x="5144814" y="3312609"/>
            <a:ext cx="307975" cy="341630"/>
          </a:xfrm>
          <a:custGeom>
            <a:avLst/>
            <a:gdLst/>
            <a:ahLst/>
            <a:cxnLst/>
            <a:rect l="l" t="t" r="r" b="b"/>
            <a:pathLst>
              <a:path w="307975" h="341629" extrusionOk="0">
                <a:moveTo>
                  <a:pt x="153924" y="0"/>
                </a:moveTo>
                <a:lnTo>
                  <a:pt x="113021" y="6099"/>
                </a:lnTo>
                <a:lnTo>
                  <a:pt x="76256" y="23311"/>
                </a:lnTo>
                <a:lnTo>
                  <a:pt x="45100" y="50006"/>
                </a:lnTo>
                <a:lnTo>
                  <a:pt x="21025" y="84553"/>
                </a:lnTo>
                <a:lnTo>
                  <a:pt x="5501" y="125324"/>
                </a:lnTo>
                <a:lnTo>
                  <a:pt x="0" y="170687"/>
                </a:lnTo>
                <a:lnTo>
                  <a:pt x="5501" y="216051"/>
                </a:lnTo>
                <a:lnTo>
                  <a:pt x="21025" y="256822"/>
                </a:lnTo>
                <a:lnTo>
                  <a:pt x="45100" y="291369"/>
                </a:lnTo>
                <a:lnTo>
                  <a:pt x="76256" y="318064"/>
                </a:lnTo>
                <a:lnTo>
                  <a:pt x="113021" y="335276"/>
                </a:lnTo>
                <a:lnTo>
                  <a:pt x="153924" y="341375"/>
                </a:lnTo>
                <a:lnTo>
                  <a:pt x="194826" y="335276"/>
                </a:lnTo>
                <a:lnTo>
                  <a:pt x="231591" y="318064"/>
                </a:lnTo>
                <a:lnTo>
                  <a:pt x="262747" y="291369"/>
                </a:lnTo>
                <a:lnTo>
                  <a:pt x="286822" y="256822"/>
                </a:lnTo>
                <a:lnTo>
                  <a:pt x="302346" y="216051"/>
                </a:lnTo>
                <a:lnTo>
                  <a:pt x="307848" y="170687"/>
                </a:lnTo>
                <a:lnTo>
                  <a:pt x="302346" y="125324"/>
                </a:lnTo>
                <a:lnTo>
                  <a:pt x="286822" y="84553"/>
                </a:lnTo>
                <a:lnTo>
                  <a:pt x="262747" y="50006"/>
                </a:lnTo>
                <a:lnTo>
                  <a:pt x="231591" y="23311"/>
                </a:lnTo>
                <a:lnTo>
                  <a:pt x="194826" y="609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4" name="Google Shape;254;p17"/>
          <p:cNvSpPr txBox="1"/>
          <p:nvPr/>
        </p:nvSpPr>
        <p:spPr>
          <a:xfrm>
            <a:off x="5229016" y="3318831"/>
            <a:ext cx="1416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2</a:t>
            </a:r>
            <a:endParaRPr sz="1800">
              <a:latin typeface="Calibri"/>
              <a:ea typeface="Calibri"/>
              <a:cs typeface="Calibri"/>
              <a:sym typeface="Calibri"/>
            </a:endParaRPr>
          </a:p>
        </p:txBody>
      </p:sp>
      <p:sp>
        <p:nvSpPr>
          <p:cNvPr id="255" name="Google Shape;255;p17"/>
          <p:cNvSpPr txBox="1"/>
          <p:nvPr/>
        </p:nvSpPr>
        <p:spPr>
          <a:xfrm>
            <a:off x="2795016" y="3457702"/>
            <a:ext cx="128905" cy="29972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3</a:t>
            </a:r>
            <a:endParaRPr sz="1800">
              <a:latin typeface="Calibri"/>
              <a:ea typeface="Calibri"/>
              <a:cs typeface="Calibri"/>
              <a:sym typeface="Calibri"/>
            </a:endParaRPr>
          </a:p>
        </p:txBody>
      </p:sp>
      <p:sp>
        <p:nvSpPr>
          <p:cNvPr id="256" name="Google Shape;256;p17"/>
          <p:cNvSpPr/>
          <p:nvPr/>
        </p:nvSpPr>
        <p:spPr>
          <a:xfrm>
            <a:off x="129539" y="2919983"/>
            <a:ext cx="306705" cy="340360"/>
          </a:xfrm>
          <a:custGeom>
            <a:avLst/>
            <a:gdLst/>
            <a:ahLst/>
            <a:cxnLst/>
            <a:rect l="l" t="t" r="r" b="b"/>
            <a:pathLst>
              <a:path w="306705" h="340360" extrusionOk="0">
                <a:moveTo>
                  <a:pt x="153162" y="0"/>
                </a:moveTo>
                <a:lnTo>
                  <a:pt x="112443" y="6069"/>
                </a:lnTo>
                <a:lnTo>
                  <a:pt x="75855" y="23198"/>
                </a:lnTo>
                <a:lnTo>
                  <a:pt x="44857" y="49768"/>
                </a:lnTo>
                <a:lnTo>
                  <a:pt x="20909" y="84158"/>
                </a:lnTo>
                <a:lnTo>
                  <a:pt x="5470" y="124751"/>
                </a:lnTo>
                <a:lnTo>
                  <a:pt x="0" y="169925"/>
                </a:lnTo>
                <a:lnTo>
                  <a:pt x="5470" y="215100"/>
                </a:lnTo>
                <a:lnTo>
                  <a:pt x="20909" y="255693"/>
                </a:lnTo>
                <a:lnTo>
                  <a:pt x="44857" y="290083"/>
                </a:lnTo>
                <a:lnTo>
                  <a:pt x="75855" y="316653"/>
                </a:lnTo>
                <a:lnTo>
                  <a:pt x="112443" y="333782"/>
                </a:lnTo>
                <a:lnTo>
                  <a:pt x="153162" y="339851"/>
                </a:lnTo>
                <a:lnTo>
                  <a:pt x="193880" y="333782"/>
                </a:lnTo>
                <a:lnTo>
                  <a:pt x="230468" y="316653"/>
                </a:lnTo>
                <a:lnTo>
                  <a:pt x="261466" y="290083"/>
                </a:lnTo>
                <a:lnTo>
                  <a:pt x="285414" y="255693"/>
                </a:lnTo>
                <a:lnTo>
                  <a:pt x="300853" y="215100"/>
                </a:lnTo>
                <a:lnTo>
                  <a:pt x="306324" y="169925"/>
                </a:lnTo>
                <a:lnTo>
                  <a:pt x="300853" y="124751"/>
                </a:lnTo>
                <a:lnTo>
                  <a:pt x="285414" y="84158"/>
                </a:lnTo>
                <a:lnTo>
                  <a:pt x="261466" y="49768"/>
                </a:lnTo>
                <a:lnTo>
                  <a:pt x="230468" y="23198"/>
                </a:lnTo>
                <a:lnTo>
                  <a:pt x="193880" y="6069"/>
                </a:lnTo>
                <a:lnTo>
                  <a:pt x="153162"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7" name="Google Shape;257;p17"/>
          <p:cNvSpPr txBox="1"/>
          <p:nvPr/>
        </p:nvSpPr>
        <p:spPr>
          <a:xfrm>
            <a:off x="212242" y="2925317"/>
            <a:ext cx="1416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FFFF"/>
                </a:solidFill>
                <a:latin typeface="Calibri"/>
                <a:ea typeface="Calibri"/>
                <a:cs typeface="Calibri"/>
                <a:sym typeface="Calibri"/>
              </a:rPr>
              <a:t>4</a:t>
            </a:r>
            <a:endParaRPr sz="1800">
              <a:latin typeface="Calibri"/>
              <a:ea typeface="Calibri"/>
              <a:cs typeface="Calibri"/>
              <a:sym typeface="Calibri"/>
            </a:endParaRPr>
          </a:p>
        </p:txBody>
      </p:sp>
      <p:sp>
        <p:nvSpPr>
          <p:cNvPr id="260" name="Google Shape;260;p17"/>
          <p:cNvSpPr/>
          <p:nvPr/>
        </p:nvSpPr>
        <p:spPr>
          <a:xfrm>
            <a:off x="2693966" y="996696"/>
            <a:ext cx="307975" cy="340360"/>
          </a:xfrm>
          <a:custGeom>
            <a:avLst/>
            <a:gdLst/>
            <a:ahLst/>
            <a:cxnLst/>
            <a:rect l="l" t="t" r="r" b="b"/>
            <a:pathLst>
              <a:path w="307975" h="340359" extrusionOk="0">
                <a:moveTo>
                  <a:pt x="153923" y="0"/>
                </a:moveTo>
                <a:lnTo>
                  <a:pt x="113021" y="6069"/>
                </a:lnTo>
                <a:lnTo>
                  <a:pt x="76256" y="23198"/>
                </a:lnTo>
                <a:lnTo>
                  <a:pt x="45100" y="49768"/>
                </a:lnTo>
                <a:lnTo>
                  <a:pt x="21025" y="84158"/>
                </a:lnTo>
                <a:lnTo>
                  <a:pt x="5501" y="124751"/>
                </a:lnTo>
                <a:lnTo>
                  <a:pt x="0" y="169925"/>
                </a:lnTo>
                <a:lnTo>
                  <a:pt x="5501" y="215100"/>
                </a:lnTo>
                <a:lnTo>
                  <a:pt x="21025" y="255693"/>
                </a:lnTo>
                <a:lnTo>
                  <a:pt x="45100" y="290083"/>
                </a:lnTo>
                <a:lnTo>
                  <a:pt x="76256" y="316653"/>
                </a:lnTo>
                <a:lnTo>
                  <a:pt x="113021" y="333782"/>
                </a:lnTo>
                <a:lnTo>
                  <a:pt x="153923" y="339851"/>
                </a:lnTo>
                <a:lnTo>
                  <a:pt x="194826" y="333782"/>
                </a:lnTo>
                <a:lnTo>
                  <a:pt x="231591" y="316653"/>
                </a:lnTo>
                <a:lnTo>
                  <a:pt x="262747" y="290083"/>
                </a:lnTo>
                <a:lnTo>
                  <a:pt x="286822" y="255693"/>
                </a:lnTo>
                <a:lnTo>
                  <a:pt x="302346" y="215100"/>
                </a:lnTo>
                <a:lnTo>
                  <a:pt x="307847" y="169925"/>
                </a:lnTo>
                <a:lnTo>
                  <a:pt x="302346" y="124751"/>
                </a:lnTo>
                <a:lnTo>
                  <a:pt x="286822" y="84158"/>
                </a:lnTo>
                <a:lnTo>
                  <a:pt x="262747" y="49768"/>
                </a:lnTo>
                <a:lnTo>
                  <a:pt x="231591" y="23198"/>
                </a:lnTo>
                <a:lnTo>
                  <a:pt x="194826" y="6069"/>
                </a:lnTo>
                <a:lnTo>
                  <a:pt x="153923"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3" name="Google Shape;263;p17"/>
          <p:cNvSpPr txBox="1"/>
          <p:nvPr/>
        </p:nvSpPr>
        <p:spPr>
          <a:xfrm>
            <a:off x="8595827" y="720703"/>
            <a:ext cx="220091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latin typeface="Calibri"/>
                <a:ea typeface="Calibri"/>
                <a:cs typeface="Calibri"/>
                <a:sym typeface="Calibri"/>
              </a:rPr>
              <a:t>RFM Segment Example</a:t>
            </a:r>
            <a:endParaRPr sz="1800" dirty="0">
              <a:latin typeface="Calibri"/>
              <a:ea typeface="Calibri"/>
              <a:cs typeface="Calibri"/>
              <a:sym typeface="Calibri"/>
            </a:endParaRPr>
          </a:p>
        </p:txBody>
      </p:sp>
      <p:graphicFrame>
        <p:nvGraphicFramePr>
          <p:cNvPr id="264" name="Google Shape;264;p17"/>
          <p:cNvGraphicFramePr/>
          <p:nvPr>
            <p:extLst>
              <p:ext uri="{D42A27DB-BD31-4B8C-83A1-F6EECF244321}">
                <p14:modId xmlns:p14="http://schemas.microsoft.com/office/powerpoint/2010/main" val="87422385"/>
              </p:ext>
            </p:extLst>
          </p:nvPr>
        </p:nvGraphicFramePr>
        <p:xfrm>
          <a:off x="8182158" y="3977198"/>
          <a:ext cx="3411225" cy="609943"/>
        </p:xfrm>
        <a:graphic>
          <a:graphicData uri="http://schemas.openxmlformats.org/drawingml/2006/table">
            <a:tbl>
              <a:tblPr firstRow="1" bandRow="1">
                <a:noFill/>
                <a:tableStyleId>{048E6F2E-E9F9-4673-9A96-DC5C5BC1D659}</a:tableStyleId>
              </a:tblPr>
              <a:tblGrid>
                <a:gridCol w="780425">
                  <a:extLst>
                    <a:ext uri="{9D8B030D-6E8A-4147-A177-3AD203B41FA5}">
                      <a16:colId xmlns:a16="http://schemas.microsoft.com/office/drawing/2014/main" val="20000"/>
                    </a:ext>
                  </a:extLst>
                </a:gridCol>
                <a:gridCol w="754375">
                  <a:extLst>
                    <a:ext uri="{9D8B030D-6E8A-4147-A177-3AD203B41FA5}">
                      <a16:colId xmlns:a16="http://schemas.microsoft.com/office/drawing/2014/main" val="20001"/>
                    </a:ext>
                  </a:extLst>
                </a:gridCol>
                <a:gridCol w="765800">
                  <a:extLst>
                    <a:ext uri="{9D8B030D-6E8A-4147-A177-3AD203B41FA5}">
                      <a16:colId xmlns:a16="http://schemas.microsoft.com/office/drawing/2014/main" val="20002"/>
                    </a:ext>
                  </a:extLst>
                </a:gridCol>
                <a:gridCol w="556900">
                  <a:extLst>
                    <a:ext uri="{9D8B030D-6E8A-4147-A177-3AD203B41FA5}">
                      <a16:colId xmlns:a16="http://schemas.microsoft.com/office/drawing/2014/main" val="20003"/>
                    </a:ext>
                  </a:extLst>
                </a:gridCol>
                <a:gridCol w="553725">
                  <a:extLst>
                    <a:ext uri="{9D8B030D-6E8A-4147-A177-3AD203B41FA5}">
                      <a16:colId xmlns:a16="http://schemas.microsoft.com/office/drawing/2014/main" val="20004"/>
                    </a:ext>
                  </a:extLst>
                </a:gridCol>
              </a:tblGrid>
              <a:tr h="151775">
                <a:tc>
                  <a:txBody>
                    <a:bodyPr/>
                    <a:lstStyle/>
                    <a:p>
                      <a:pPr marL="80645" marR="0" lvl="0" indent="0" algn="l" rtl="0">
                        <a:lnSpc>
                          <a:spcPct val="117222"/>
                        </a:lnSpc>
                        <a:spcBef>
                          <a:spcPts val="0"/>
                        </a:spcBef>
                        <a:spcAft>
                          <a:spcPts val="0"/>
                        </a:spcAft>
                        <a:buNone/>
                      </a:pPr>
                      <a:r>
                        <a:rPr lang="en-US" sz="900" b="1" u="none" strike="noStrike" cap="none">
                          <a:latin typeface="Arial"/>
                          <a:ea typeface="Arial"/>
                          <a:cs typeface="Arial"/>
                          <a:sym typeface="Arial"/>
                        </a:rPr>
                        <a:t>Value Level</a:t>
                      </a:r>
                      <a:endParaRPr sz="900" u="none" strike="noStrike" cap="none">
                        <a:latin typeface="Arial"/>
                        <a:ea typeface="Arial"/>
                        <a:cs typeface="Arial"/>
                        <a:sym typeface="Arial"/>
                      </a:endParaRPr>
                    </a:p>
                  </a:txBody>
                  <a:tcPr marL="0" marR="0" marT="5725"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118745" marR="0" lvl="0" indent="0" algn="l" rtl="0">
                        <a:lnSpc>
                          <a:spcPct val="117222"/>
                        </a:lnSpc>
                        <a:spcBef>
                          <a:spcPts val="0"/>
                        </a:spcBef>
                        <a:spcAft>
                          <a:spcPts val="0"/>
                        </a:spcAft>
                        <a:buNone/>
                      </a:pPr>
                      <a:r>
                        <a:rPr lang="en-US" sz="900" b="1" u="none" strike="noStrike" cap="none">
                          <a:latin typeface="Arial"/>
                          <a:ea typeface="Arial"/>
                          <a:cs typeface="Arial"/>
                          <a:sym typeface="Arial"/>
                        </a:rPr>
                        <a:t>Definition</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217170" marR="0" lvl="0" indent="0" algn="l" rtl="0">
                        <a:lnSpc>
                          <a:spcPct val="117222"/>
                        </a:lnSpc>
                        <a:spcBef>
                          <a:spcPts val="0"/>
                        </a:spcBef>
                        <a:spcAft>
                          <a:spcPts val="0"/>
                        </a:spcAft>
                        <a:buNone/>
                      </a:pPr>
                      <a:r>
                        <a:rPr lang="en-US" sz="900" b="1" u="none" strike="noStrike" cap="none">
                          <a:latin typeface="Arial"/>
                          <a:ea typeface="Arial"/>
                          <a:cs typeface="Arial"/>
                          <a:sym typeface="Arial"/>
                        </a:rPr>
                        <a:t>Count</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5080" marR="0" lvl="0" indent="0" algn="ctr" rtl="0">
                        <a:lnSpc>
                          <a:spcPct val="117222"/>
                        </a:lnSpc>
                        <a:spcBef>
                          <a:spcPts val="0"/>
                        </a:spcBef>
                        <a:spcAft>
                          <a:spcPts val="0"/>
                        </a:spcAft>
                        <a:buNone/>
                      </a:pPr>
                      <a:r>
                        <a:rPr lang="en-US" sz="900" b="1" u="none" strike="noStrike" cap="none">
                          <a:latin typeface="Arial"/>
                          <a:ea typeface="Arial"/>
                          <a:cs typeface="Arial"/>
                          <a:sym typeface="Arial"/>
                        </a:rPr>
                        <a:t>%</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54610" marR="0" lvl="0" indent="0" algn="l" rtl="0">
                        <a:lnSpc>
                          <a:spcPct val="117222"/>
                        </a:lnSpc>
                        <a:spcBef>
                          <a:spcPts val="0"/>
                        </a:spcBef>
                        <a:spcAft>
                          <a:spcPts val="0"/>
                        </a:spcAft>
                        <a:buNone/>
                      </a:pPr>
                      <a:r>
                        <a:rPr lang="en-US" sz="900" b="1" u="none" strike="noStrike" cap="none">
                          <a:latin typeface="Arial"/>
                          <a:ea typeface="Arial"/>
                          <a:cs typeface="Arial"/>
                          <a:sym typeface="Arial"/>
                        </a:rPr>
                        <a:t>Average</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extLst>
                  <a:ext uri="{0D108BD9-81ED-4DB2-BD59-A6C34878D82A}">
                    <a16:rowId xmlns:a16="http://schemas.microsoft.com/office/drawing/2014/main" val="10000"/>
                  </a:ext>
                </a:extLst>
              </a:tr>
              <a:tr h="154950">
                <a:tc>
                  <a:txBody>
                    <a:bodyPr/>
                    <a:lstStyle/>
                    <a:p>
                      <a:pPr marL="22860" marR="0" lvl="0" indent="0" algn="l" rtl="0">
                        <a:lnSpc>
                          <a:spcPct val="100000"/>
                        </a:lnSpc>
                        <a:spcBef>
                          <a:spcPts val="0"/>
                        </a:spcBef>
                        <a:spcAft>
                          <a:spcPts val="0"/>
                        </a:spcAft>
                        <a:buNone/>
                      </a:pPr>
                      <a:r>
                        <a:rPr lang="en-US" sz="900" b="1" u="none" strike="noStrike" cap="none">
                          <a:latin typeface="Arial"/>
                          <a:ea typeface="Arial"/>
                          <a:cs typeface="Arial"/>
                          <a:sym typeface="Arial"/>
                        </a:rPr>
                        <a:t>High</a:t>
                      </a:r>
                      <a:endParaRPr sz="900" u="none" strike="noStrike" cap="none">
                        <a:latin typeface="Arial"/>
                        <a:ea typeface="Arial"/>
                        <a:cs typeface="Arial"/>
                        <a:sym typeface="Arial"/>
                      </a:endParaRPr>
                    </a:p>
                  </a:txBody>
                  <a:tcPr marL="0" marR="0" marT="5725"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20320" marR="0" lvl="0" indent="0" algn="l" rtl="0">
                        <a:lnSpc>
                          <a:spcPct val="100000"/>
                        </a:lnSpc>
                        <a:spcBef>
                          <a:spcPts val="0"/>
                        </a:spcBef>
                        <a:spcAft>
                          <a:spcPts val="0"/>
                        </a:spcAft>
                        <a:buNone/>
                      </a:pPr>
                      <a:r>
                        <a:rPr lang="en-US" sz="900" u="none" strike="noStrike" cap="none">
                          <a:latin typeface="Arial"/>
                          <a:ea typeface="Arial"/>
                          <a:cs typeface="Arial"/>
                          <a:sym typeface="Arial"/>
                        </a:rPr>
                        <a:t>&lt;6 months</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11430" lvl="0" indent="0" algn="r" rtl="0">
                        <a:lnSpc>
                          <a:spcPct val="100000"/>
                        </a:lnSpc>
                        <a:spcBef>
                          <a:spcPts val="0"/>
                        </a:spcBef>
                        <a:spcAft>
                          <a:spcPts val="0"/>
                        </a:spcAft>
                        <a:buNone/>
                      </a:pPr>
                      <a:r>
                        <a:rPr lang="en-US" sz="900" u="none" strike="noStrike" cap="none">
                          <a:latin typeface="Arial"/>
                          <a:ea typeface="Arial"/>
                          <a:cs typeface="Arial"/>
                          <a:sym typeface="Arial"/>
                        </a:rPr>
                        <a:t>58,279</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13334" lvl="0" indent="0" algn="r" rtl="0">
                        <a:lnSpc>
                          <a:spcPct val="100000"/>
                        </a:lnSpc>
                        <a:spcBef>
                          <a:spcPts val="0"/>
                        </a:spcBef>
                        <a:spcAft>
                          <a:spcPts val="0"/>
                        </a:spcAft>
                        <a:buNone/>
                      </a:pPr>
                      <a:r>
                        <a:rPr lang="en-US" sz="900" u="none" strike="noStrike" cap="none">
                          <a:latin typeface="Arial"/>
                          <a:ea typeface="Arial"/>
                          <a:cs typeface="Arial"/>
                          <a:sym typeface="Arial"/>
                        </a:rPr>
                        <a:t>47.32%</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8255" lvl="0" indent="0" algn="r" rtl="0">
                        <a:lnSpc>
                          <a:spcPct val="100000"/>
                        </a:lnSpc>
                        <a:spcBef>
                          <a:spcPts val="0"/>
                        </a:spcBef>
                        <a:spcAft>
                          <a:spcPts val="0"/>
                        </a:spcAft>
                        <a:buNone/>
                      </a:pPr>
                      <a:r>
                        <a:rPr lang="en-US" sz="900" u="none" strike="noStrike" cap="none">
                          <a:latin typeface="Arial"/>
                          <a:ea typeface="Arial"/>
                          <a:cs typeface="Arial"/>
                          <a:sym typeface="Arial"/>
                        </a:rPr>
                        <a:t>2.34</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151775">
                <a:tc>
                  <a:txBody>
                    <a:bodyPr/>
                    <a:lstStyle/>
                    <a:p>
                      <a:pPr marL="22860" marR="0" lvl="0" indent="0" algn="l" rtl="0">
                        <a:lnSpc>
                          <a:spcPct val="120000"/>
                        </a:lnSpc>
                        <a:spcBef>
                          <a:spcPts val="0"/>
                        </a:spcBef>
                        <a:spcAft>
                          <a:spcPts val="0"/>
                        </a:spcAft>
                        <a:buNone/>
                      </a:pPr>
                      <a:r>
                        <a:rPr lang="en-US" sz="900" b="1" u="none" strike="noStrike" cap="none">
                          <a:latin typeface="Arial"/>
                          <a:ea typeface="Arial"/>
                          <a:cs typeface="Arial"/>
                          <a:sym typeface="Arial"/>
                        </a:rPr>
                        <a:t>Medium</a:t>
                      </a:r>
                      <a:endParaRPr sz="900" u="none" strike="noStrike" cap="none">
                        <a:latin typeface="Arial"/>
                        <a:ea typeface="Arial"/>
                        <a:cs typeface="Arial"/>
                        <a:sym typeface="Arial"/>
                      </a:endParaRPr>
                    </a:p>
                  </a:txBody>
                  <a:tcPr marL="0" marR="0" marT="1900"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20320" marR="0" lvl="0" indent="0" algn="l" rtl="0">
                        <a:lnSpc>
                          <a:spcPct val="120000"/>
                        </a:lnSpc>
                        <a:spcBef>
                          <a:spcPts val="0"/>
                        </a:spcBef>
                        <a:spcAft>
                          <a:spcPts val="0"/>
                        </a:spcAft>
                        <a:buNone/>
                      </a:pPr>
                      <a:r>
                        <a:rPr lang="en-US" sz="900" u="none" strike="noStrike" cap="none">
                          <a:latin typeface="Arial"/>
                          <a:ea typeface="Arial"/>
                          <a:cs typeface="Arial"/>
                          <a:sym typeface="Arial"/>
                        </a:rPr>
                        <a:t>month 6 - 24</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0" marR="11430" lvl="0" indent="0" algn="r" rtl="0">
                        <a:lnSpc>
                          <a:spcPct val="120000"/>
                        </a:lnSpc>
                        <a:spcBef>
                          <a:spcPts val="0"/>
                        </a:spcBef>
                        <a:spcAft>
                          <a:spcPts val="0"/>
                        </a:spcAft>
                        <a:buNone/>
                      </a:pPr>
                      <a:r>
                        <a:rPr lang="en-US" sz="900" u="none" strike="noStrike" cap="none">
                          <a:latin typeface="Arial"/>
                          <a:ea typeface="Arial"/>
                          <a:cs typeface="Arial"/>
                          <a:sym typeface="Arial"/>
                        </a:rPr>
                        <a:t>46,025</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0" marR="13334" lvl="0" indent="0" algn="r" rtl="0">
                        <a:lnSpc>
                          <a:spcPct val="120000"/>
                        </a:lnSpc>
                        <a:spcBef>
                          <a:spcPts val="0"/>
                        </a:spcBef>
                        <a:spcAft>
                          <a:spcPts val="0"/>
                        </a:spcAft>
                        <a:buNone/>
                      </a:pPr>
                      <a:r>
                        <a:rPr lang="en-US" sz="900" u="none" strike="noStrike" cap="none">
                          <a:latin typeface="Arial"/>
                          <a:ea typeface="Arial"/>
                          <a:cs typeface="Arial"/>
                          <a:sym typeface="Arial"/>
                        </a:rPr>
                        <a:t>37.37%</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0" marR="8255" lvl="0" indent="0" algn="r" rtl="0">
                        <a:lnSpc>
                          <a:spcPct val="120000"/>
                        </a:lnSpc>
                        <a:spcBef>
                          <a:spcPts val="0"/>
                        </a:spcBef>
                        <a:spcAft>
                          <a:spcPts val="0"/>
                        </a:spcAft>
                        <a:buNone/>
                      </a:pPr>
                      <a:r>
                        <a:rPr lang="en-US" sz="900" u="none" strike="noStrike" cap="none">
                          <a:latin typeface="Arial"/>
                          <a:ea typeface="Arial"/>
                          <a:cs typeface="Arial"/>
                          <a:sym typeface="Arial"/>
                        </a:rPr>
                        <a:t>12.49</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extLst>
                  <a:ext uri="{0D108BD9-81ED-4DB2-BD59-A6C34878D82A}">
                    <a16:rowId xmlns:a16="http://schemas.microsoft.com/office/drawing/2014/main" val="10002"/>
                  </a:ext>
                </a:extLst>
              </a:tr>
              <a:tr h="151125">
                <a:tc>
                  <a:txBody>
                    <a:bodyPr/>
                    <a:lstStyle/>
                    <a:p>
                      <a:pPr marL="22860" marR="0" lvl="0" indent="0" algn="l" rtl="0">
                        <a:lnSpc>
                          <a:spcPct val="119444"/>
                        </a:lnSpc>
                        <a:spcBef>
                          <a:spcPts val="0"/>
                        </a:spcBef>
                        <a:spcAft>
                          <a:spcPts val="0"/>
                        </a:spcAft>
                        <a:buNone/>
                      </a:pPr>
                      <a:r>
                        <a:rPr lang="en-US" sz="900" b="1" u="none" strike="noStrike" cap="none">
                          <a:latin typeface="Arial"/>
                          <a:ea typeface="Arial"/>
                          <a:cs typeface="Arial"/>
                          <a:sym typeface="Arial"/>
                        </a:rPr>
                        <a:t>Low</a:t>
                      </a:r>
                      <a:endParaRPr sz="900" u="none" strike="noStrike" cap="none">
                        <a:latin typeface="Arial"/>
                        <a:ea typeface="Arial"/>
                        <a:cs typeface="Arial"/>
                        <a:sym typeface="Arial"/>
                      </a:endParaRPr>
                    </a:p>
                  </a:txBody>
                  <a:tcPr marL="0" marR="0" marT="1900"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20320" marR="0" lvl="0" indent="0" algn="l" rtl="0">
                        <a:lnSpc>
                          <a:spcPct val="119444"/>
                        </a:lnSpc>
                        <a:spcBef>
                          <a:spcPts val="0"/>
                        </a:spcBef>
                        <a:spcAft>
                          <a:spcPts val="0"/>
                        </a:spcAft>
                        <a:buNone/>
                      </a:pPr>
                      <a:r>
                        <a:rPr lang="en-US" sz="900" u="none" strike="noStrike" cap="none">
                          <a:latin typeface="Arial"/>
                          <a:ea typeface="Arial"/>
                          <a:cs typeface="Arial"/>
                          <a:sym typeface="Arial"/>
                        </a:rPr>
                        <a:t>&gt;24 months</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11430" lvl="0" indent="0" algn="r" rtl="0">
                        <a:lnSpc>
                          <a:spcPct val="119444"/>
                        </a:lnSpc>
                        <a:spcBef>
                          <a:spcPts val="0"/>
                        </a:spcBef>
                        <a:spcAft>
                          <a:spcPts val="0"/>
                        </a:spcAft>
                        <a:buNone/>
                      </a:pPr>
                      <a:r>
                        <a:rPr lang="en-US" sz="900" u="none" strike="noStrike" cap="none">
                          <a:latin typeface="Arial"/>
                          <a:ea typeface="Arial"/>
                          <a:cs typeface="Arial"/>
                          <a:sym typeface="Arial"/>
                        </a:rPr>
                        <a:t>18,862</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13334" lvl="0" indent="0" algn="r" rtl="0">
                        <a:lnSpc>
                          <a:spcPct val="119444"/>
                        </a:lnSpc>
                        <a:spcBef>
                          <a:spcPts val="0"/>
                        </a:spcBef>
                        <a:spcAft>
                          <a:spcPts val="0"/>
                        </a:spcAft>
                        <a:buNone/>
                      </a:pPr>
                      <a:r>
                        <a:rPr lang="en-US" sz="900" u="none" strike="noStrike" cap="none">
                          <a:latin typeface="Arial"/>
                          <a:ea typeface="Arial"/>
                          <a:cs typeface="Arial"/>
                          <a:sym typeface="Arial"/>
                        </a:rPr>
                        <a:t>15.31%</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8255" lvl="0" indent="0" algn="r" rtl="0">
                        <a:lnSpc>
                          <a:spcPct val="119444"/>
                        </a:lnSpc>
                        <a:spcBef>
                          <a:spcPts val="0"/>
                        </a:spcBef>
                        <a:spcAft>
                          <a:spcPts val="0"/>
                        </a:spcAft>
                        <a:buNone/>
                      </a:pPr>
                      <a:r>
                        <a:rPr lang="en-US" sz="900" u="none" strike="noStrike" cap="none" dirty="0">
                          <a:latin typeface="Arial"/>
                          <a:ea typeface="Arial"/>
                          <a:cs typeface="Arial"/>
                          <a:sym typeface="Arial"/>
                        </a:rPr>
                        <a:t>47.64</a:t>
                      </a:r>
                      <a:endParaRPr sz="900" u="none" strike="noStrike" cap="none" dirty="0">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5" name="Google Shape;265;p17"/>
          <p:cNvSpPr txBox="1"/>
          <p:nvPr/>
        </p:nvSpPr>
        <p:spPr>
          <a:xfrm>
            <a:off x="7991470" y="3759814"/>
            <a:ext cx="885378" cy="176956"/>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None/>
            </a:pPr>
            <a:r>
              <a:rPr lang="en-US" sz="1050" b="1" i="1" dirty="0">
                <a:solidFill>
                  <a:srgbClr val="0070C0"/>
                </a:solidFill>
                <a:latin typeface="Arial"/>
                <a:ea typeface="Arial"/>
                <a:cs typeface="Arial"/>
                <a:sym typeface="Arial"/>
              </a:rPr>
              <a:t>Recency</a:t>
            </a:r>
            <a:endParaRPr sz="1050" i="1" dirty="0">
              <a:solidFill>
                <a:srgbClr val="0070C0"/>
              </a:solidFill>
              <a:latin typeface="Arial"/>
              <a:ea typeface="Arial"/>
              <a:cs typeface="Arial"/>
              <a:sym typeface="Arial"/>
            </a:endParaRPr>
          </a:p>
        </p:txBody>
      </p:sp>
      <p:graphicFrame>
        <p:nvGraphicFramePr>
          <p:cNvPr id="267" name="Google Shape;267;p17"/>
          <p:cNvGraphicFramePr/>
          <p:nvPr>
            <p:extLst>
              <p:ext uri="{D42A27DB-BD31-4B8C-83A1-F6EECF244321}">
                <p14:modId xmlns:p14="http://schemas.microsoft.com/office/powerpoint/2010/main" val="2462142685"/>
              </p:ext>
            </p:extLst>
          </p:nvPr>
        </p:nvGraphicFramePr>
        <p:xfrm>
          <a:off x="6511380" y="5440996"/>
          <a:ext cx="5536600" cy="609943"/>
        </p:xfrm>
        <a:graphic>
          <a:graphicData uri="http://schemas.openxmlformats.org/drawingml/2006/table">
            <a:tbl>
              <a:tblPr firstRow="1" bandRow="1">
                <a:noFill/>
                <a:tableStyleId>{048E6F2E-E9F9-4673-9A96-DC5C5BC1D659}</a:tableStyleId>
              </a:tblPr>
              <a:tblGrid>
                <a:gridCol w="872500">
                  <a:extLst>
                    <a:ext uri="{9D8B030D-6E8A-4147-A177-3AD203B41FA5}">
                      <a16:colId xmlns:a16="http://schemas.microsoft.com/office/drawing/2014/main" val="20000"/>
                    </a:ext>
                  </a:extLst>
                </a:gridCol>
                <a:gridCol w="1002675">
                  <a:extLst>
                    <a:ext uri="{9D8B030D-6E8A-4147-A177-3AD203B41FA5}">
                      <a16:colId xmlns:a16="http://schemas.microsoft.com/office/drawing/2014/main" val="20001"/>
                    </a:ext>
                  </a:extLst>
                </a:gridCol>
                <a:gridCol w="655325">
                  <a:extLst>
                    <a:ext uri="{9D8B030D-6E8A-4147-A177-3AD203B41FA5}">
                      <a16:colId xmlns:a16="http://schemas.microsoft.com/office/drawing/2014/main" val="20002"/>
                    </a:ext>
                  </a:extLst>
                </a:gridCol>
                <a:gridCol w="817250">
                  <a:extLst>
                    <a:ext uri="{9D8B030D-6E8A-4147-A177-3AD203B41FA5}">
                      <a16:colId xmlns:a16="http://schemas.microsoft.com/office/drawing/2014/main" val="20003"/>
                    </a:ext>
                  </a:extLst>
                </a:gridCol>
                <a:gridCol w="666750">
                  <a:extLst>
                    <a:ext uri="{9D8B030D-6E8A-4147-A177-3AD203B41FA5}">
                      <a16:colId xmlns:a16="http://schemas.microsoft.com/office/drawing/2014/main" val="20004"/>
                    </a:ext>
                  </a:extLst>
                </a:gridCol>
                <a:gridCol w="748025">
                  <a:extLst>
                    <a:ext uri="{9D8B030D-6E8A-4147-A177-3AD203B41FA5}">
                      <a16:colId xmlns:a16="http://schemas.microsoft.com/office/drawing/2014/main" val="20005"/>
                    </a:ext>
                  </a:extLst>
                </a:gridCol>
                <a:gridCol w="774075">
                  <a:extLst>
                    <a:ext uri="{9D8B030D-6E8A-4147-A177-3AD203B41FA5}">
                      <a16:colId xmlns:a16="http://schemas.microsoft.com/office/drawing/2014/main" val="20006"/>
                    </a:ext>
                  </a:extLst>
                </a:gridCol>
              </a:tblGrid>
              <a:tr h="151775">
                <a:tc>
                  <a:txBody>
                    <a:bodyPr/>
                    <a:lstStyle/>
                    <a:p>
                      <a:pPr marL="127635" marR="0" lvl="0" indent="0" algn="l" rtl="0">
                        <a:lnSpc>
                          <a:spcPct val="117222"/>
                        </a:lnSpc>
                        <a:spcBef>
                          <a:spcPts val="0"/>
                        </a:spcBef>
                        <a:spcAft>
                          <a:spcPts val="0"/>
                        </a:spcAft>
                        <a:buNone/>
                      </a:pPr>
                      <a:r>
                        <a:rPr lang="en-US" sz="900" b="1" u="none" strike="noStrike" cap="none">
                          <a:latin typeface="Arial"/>
                          <a:ea typeface="Arial"/>
                          <a:cs typeface="Arial"/>
                          <a:sym typeface="Arial"/>
                        </a:rPr>
                        <a:t>Value Level</a:t>
                      </a:r>
                      <a:endParaRPr sz="900" u="none" strike="noStrike" cap="none">
                        <a:latin typeface="Arial"/>
                        <a:ea typeface="Arial"/>
                        <a:cs typeface="Arial"/>
                        <a:sym typeface="Arial"/>
                      </a:endParaRPr>
                    </a:p>
                  </a:txBody>
                  <a:tcPr marL="0" marR="0" marT="5725"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240029" marR="0" lvl="0" indent="0" algn="l" rtl="0">
                        <a:lnSpc>
                          <a:spcPct val="117222"/>
                        </a:lnSpc>
                        <a:spcBef>
                          <a:spcPts val="0"/>
                        </a:spcBef>
                        <a:spcAft>
                          <a:spcPts val="0"/>
                        </a:spcAft>
                        <a:buNone/>
                      </a:pPr>
                      <a:r>
                        <a:rPr lang="en-US" sz="900" b="1" u="none" strike="noStrike" cap="none" dirty="0">
                          <a:latin typeface="Arial"/>
                          <a:ea typeface="Arial"/>
                          <a:cs typeface="Arial"/>
                          <a:sym typeface="Arial"/>
                        </a:rPr>
                        <a:t>Definition</a:t>
                      </a:r>
                      <a:endParaRPr sz="900" u="none" strike="noStrike" cap="none" dirty="0">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165100" marR="0" lvl="0" indent="0" algn="l" rtl="0">
                        <a:lnSpc>
                          <a:spcPct val="117222"/>
                        </a:lnSpc>
                        <a:spcBef>
                          <a:spcPts val="0"/>
                        </a:spcBef>
                        <a:spcAft>
                          <a:spcPts val="0"/>
                        </a:spcAft>
                        <a:buNone/>
                      </a:pPr>
                      <a:r>
                        <a:rPr lang="en-US" sz="900" b="1" u="none" strike="noStrike" cap="none">
                          <a:latin typeface="Arial"/>
                          <a:ea typeface="Arial"/>
                          <a:cs typeface="Arial"/>
                          <a:sym typeface="Arial"/>
                        </a:rPr>
                        <a:t>Count</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106679" marR="0" lvl="0" indent="0" algn="l" rtl="0">
                        <a:lnSpc>
                          <a:spcPct val="117222"/>
                        </a:lnSpc>
                        <a:spcBef>
                          <a:spcPts val="0"/>
                        </a:spcBef>
                        <a:spcAft>
                          <a:spcPts val="0"/>
                        </a:spcAft>
                        <a:buNone/>
                      </a:pPr>
                      <a:r>
                        <a:rPr lang="en-US" sz="900" b="1" u="none" strike="noStrike" cap="none">
                          <a:latin typeface="Arial"/>
                          <a:ea typeface="Arial"/>
                          <a:cs typeface="Arial"/>
                          <a:sym typeface="Arial"/>
                        </a:rPr>
                        <a:t>% of Count</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113029" marR="0" lvl="0" indent="0" algn="l" rtl="0">
                        <a:lnSpc>
                          <a:spcPct val="117222"/>
                        </a:lnSpc>
                        <a:spcBef>
                          <a:spcPts val="0"/>
                        </a:spcBef>
                        <a:spcAft>
                          <a:spcPts val="0"/>
                        </a:spcAft>
                        <a:buNone/>
                      </a:pPr>
                      <a:r>
                        <a:rPr lang="en-US" sz="900" b="1" u="none" strike="noStrike" cap="none">
                          <a:latin typeface="Arial"/>
                          <a:ea typeface="Arial"/>
                          <a:cs typeface="Arial"/>
                          <a:sym typeface="Arial"/>
                        </a:rPr>
                        <a:t>Average</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0" marR="17780" lvl="0" indent="0" algn="r" rtl="0">
                        <a:lnSpc>
                          <a:spcPct val="117222"/>
                        </a:lnSpc>
                        <a:spcBef>
                          <a:spcPts val="0"/>
                        </a:spcBef>
                        <a:spcAft>
                          <a:spcPts val="0"/>
                        </a:spcAft>
                        <a:buNone/>
                      </a:pPr>
                      <a:r>
                        <a:rPr lang="en-US" sz="900" b="1" u="none" strike="noStrike" cap="none">
                          <a:latin typeface="Arial"/>
                          <a:ea typeface="Arial"/>
                          <a:cs typeface="Arial"/>
                          <a:sym typeface="Arial"/>
                        </a:rPr>
                        <a:t>Total Orders</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0" marR="43815" lvl="0" indent="0" algn="r" rtl="0">
                        <a:lnSpc>
                          <a:spcPct val="117222"/>
                        </a:lnSpc>
                        <a:spcBef>
                          <a:spcPts val="0"/>
                        </a:spcBef>
                        <a:spcAft>
                          <a:spcPts val="0"/>
                        </a:spcAft>
                        <a:buNone/>
                      </a:pPr>
                      <a:r>
                        <a:rPr lang="en-US" sz="900" b="1" u="none" strike="noStrike" cap="none">
                          <a:latin typeface="Arial"/>
                          <a:ea typeface="Arial"/>
                          <a:cs typeface="Arial"/>
                          <a:sym typeface="Arial"/>
                        </a:rPr>
                        <a:t>% of Orders</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extLst>
                  <a:ext uri="{0D108BD9-81ED-4DB2-BD59-A6C34878D82A}">
                    <a16:rowId xmlns:a16="http://schemas.microsoft.com/office/drawing/2014/main" val="10000"/>
                  </a:ext>
                </a:extLst>
              </a:tr>
              <a:tr h="154950">
                <a:tc>
                  <a:txBody>
                    <a:bodyPr/>
                    <a:lstStyle/>
                    <a:p>
                      <a:pPr marL="22860" marR="0" lvl="0" indent="0" algn="l" rtl="0">
                        <a:lnSpc>
                          <a:spcPct val="100000"/>
                        </a:lnSpc>
                        <a:spcBef>
                          <a:spcPts val="0"/>
                        </a:spcBef>
                        <a:spcAft>
                          <a:spcPts val="0"/>
                        </a:spcAft>
                        <a:buNone/>
                      </a:pPr>
                      <a:r>
                        <a:rPr lang="en-US" sz="900" b="1" u="none" strike="noStrike" cap="none">
                          <a:latin typeface="Arial"/>
                          <a:ea typeface="Arial"/>
                          <a:cs typeface="Arial"/>
                          <a:sym typeface="Arial"/>
                        </a:rPr>
                        <a:t>High</a:t>
                      </a:r>
                      <a:endParaRPr sz="900" u="none" strike="noStrike" cap="none">
                        <a:latin typeface="Arial"/>
                        <a:ea typeface="Arial"/>
                        <a:cs typeface="Arial"/>
                        <a:sym typeface="Arial"/>
                      </a:endParaRPr>
                    </a:p>
                  </a:txBody>
                  <a:tcPr marL="0" marR="0" marT="5725"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19685" marR="0" lvl="0" indent="0" algn="l" rtl="0">
                        <a:lnSpc>
                          <a:spcPct val="100000"/>
                        </a:lnSpc>
                        <a:spcBef>
                          <a:spcPts val="0"/>
                        </a:spcBef>
                        <a:spcAft>
                          <a:spcPts val="0"/>
                        </a:spcAft>
                        <a:buNone/>
                      </a:pPr>
                      <a:r>
                        <a:rPr lang="en-US" sz="900" u="none" strike="noStrike" cap="none">
                          <a:latin typeface="Arial"/>
                          <a:ea typeface="Arial"/>
                          <a:cs typeface="Arial"/>
                          <a:sym typeface="Arial"/>
                        </a:rPr>
                        <a:t>10 or more orders</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11430" lvl="0" indent="0" algn="r" rtl="0">
                        <a:lnSpc>
                          <a:spcPct val="100000"/>
                        </a:lnSpc>
                        <a:spcBef>
                          <a:spcPts val="0"/>
                        </a:spcBef>
                        <a:spcAft>
                          <a:spcPts val="0"/>
                        </a:spcAft>
                        <a:buNone/>
                      </a:pPr>
                      <a:r>
                        <a:rPr lang="en-US" sz="900" u="none" strike="noStrike" cap="none">
                          <a:latin typeface="Arial"/>
                          <a:ea typeface="Arial"/>
                          <a:cs typeface="Arial"/>
                          <a:sym typeface="Arial"/>
                        </a:rPr>
                        <a:t>32,435</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12700" lvl="0" indent="0" algn="r" rtl="0">
                        <a:lnSpc>
                          <a:spcPct val="100000"/>
                        </a:lnSpc>
                        <a:spcBef>
                          <a:spcPts val="0"/>
                        </a:spcBef>
                        <a:spcAft>
                          <a:spcPts val="0"/>
                        </a:spcAft>
                        <a:buNone/>
                      </a:pPr>
                      <a:r>
                        <a:rPr lang="en-US" sz="900" u="none" strike="noStrike" cap="none">
                          <a:latin typeface="Arial"/>
                          <a:ea typeface="Arial"/>
                          <a:cs typeface="Arial"/>
                          <a:sym typeface="Arial"/>
                        </a:rPr>
                        <a:t>26.33%</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11430" lvl="0" indent="0" algn="r" rtl="0">
                        <a:lnSpc>
                          <a:spcPct val="100000"/>
                        </a:lnSpc>
                        <a:spcBef>
                          <a:spcPts val="0"/>
                        </a:spcBef>
                        <a:spcAft>
                          <a:spcPts val="0"/>
                        </a:spcAft>
                        <a:buNone/>
                      </a:pPr>
                      <a:r>
                        <a:rPr lang="en-US" sz="900" u="none" strike="noStrike" cap="none">
                          <a:latin typeface="Arial"/>
                          <a:ea typeface="Arial"/>
                          <a:cs typeface="Arial"/>
                          <a:sym typeface="Arial"/>
                        </a:rPr>
                        <a:t>20.16</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11430" lvl="0" indent="0" algn="r" rtl="0">
                        <a:lnSpc>
                          <a:spcPct val="100000"/>
                        </a:lnSpc>
                        <a:spcBef>
                          <a:spcPts val="0"/>
                        </a:spcBef>
                        <a:spcAft>
                          <a:spcPts val="0"/>
                        </a:spcAft>
                        <a:buNone/>
                      </a:pPr>
                      <a:r>
                        <a:rPr lang="en-US" sz="900" u="none" strike="noStrike" cap="none">
                          <a:latin typeface="Arial"/>
                          <a:ea typeface="Arial"/>
                          <a:cs typeface="Arial"/>
                          <a:sym typeface="Arial"/>
                        </a:rPr>
                        <a:t>653,823</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9525" lvl="0" indent="0" algn="r" rtl="0">
                        <a:lnSpc>
                          <a:spcPct val="100000"/>
                        </a:lnSpc>
                        <a:spcBef>
                          <a:spcPts val="0"/>
                        </a:spcBef>
                        <a:spcAft>
                          <a:spcPts val="0"/>
                        </a:spcAft>
                        <a:buNone/>
                      </a:pPr>
                      <a:r>
                        <a:rPr lang="en-US" sz="900" u="none" strike="noStrike" cap="none">
                          <a:latin typeface="Arial"/>
                          <a:ea typeface="Arial"/>
                          <a:cs typeface="Arial"/>
                          <a:sym typeface="Arial"/>
                        </a:rPr>
                        <a:t>61.45%</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151775">
                <a:tc>
                  <a:txBody>
                    <a:bodyPr/>
                    <a:lstStyle/>
                    <a:p>
                      <a:pPr marL="22860" marR="0" lvl="0" indent="0" algn="l" rtl="0">
                        <a:lnSpc>
                          <a:spcPct val="120000"/>
                        </a:lnSpc>
                        <a:spcBef>
                          <a:spcPts val="0"/>
                        </a:spcBef>
                        <a:spcAft>
                          <a:spcPts val="0"/>
                        </a:spcAft>
                        <a:buNone/>
                      </a:pPr>
                      <a:r>
                        <a:rPr lang="en-US" sz="900" b="1" u="none" strike="noStrike" cap="none">
                          <a:latin typeface="Arial"/>
                          <a:ea typeface="Arial"/>
                          <a:cs typeface="Arial"/>
                          <a:sym typeface="Arial"/>
                        </a:rPr>
                        <a:t>Medium</a:t>
                      </a:r>
                      <a:endParaRPr sz="900" u="none" strike="noStrike" cap="none">
                        <a:latin typeface="Arial"/>
                        <a:ea typeface="Arial"/>
                        <a:cs typeface="Arial"/>
                        <a:sym typeface="Arial"/>
                      </a:endParaRPr>
                    </a:p>
                  </a:txBody>
                  <a:tcPr marL="0" marR="0" marT="1900"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19685" marR="0" lvl="0" indent="0" algn="l" rtl="0">
                        <a:lnSpc>
                          <a:spcPct val="120000"/>
                        </a:lnSpc>
                        <a:spcBef>
                          <a:spcPts val="0"/>
                        </a:spcBef>
                        <a:spcAft>
                          <a:spcPts val="0"/>
                        </a:spcAft>
                        <a:buNone/>
                      </a:pPr>
                      <a:r>
                        <a:rPr lang="en-US" sz="900" u="none" strike="noStrike" cap="none">
                          <a:latin typeface="Arial"/>
                          <a:ea typeface="Arial"/>
                          <a:cs typeface="Arial"/>
                          <a:sym typeface="Arial"/>
                        </a:rPr>
                        <a:t>6 to 9 orders</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0" marR="11430" lvl="0" indent="0" algn="r" rtl="0">
                        <a:lnSpc>
                          <a:spcPct val="120000"/>
                        </a:lnSpc>
                        <a:spcBef>
                          <a:spcPts val="0"/>
                        </a:spcBef>
                        <a:spcAft>
                          <a:spcPts val="0"/>
                        </a:spcAft>
                        <a:buNone/>
                      </a:pPr>
                      <a:r>
                        <a:rPr lang="en-US" sz="900" u="none" strike="noStrike" cap="none">
                          <a:latin typeface="Arial"/>
                          <a:ea typeface="Arial"/>
                          <a:cs typeface="Arial"/>
                          <a:sym typeface="Arial"/>
                        </a:rPr>
                        <a:t>34,672</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0" marR="12700" lvl="0" indent="0" algn="r" rtl="0">
                        <a:lnSpc>
                          <a:spcPct val="120000"/>
                        </a:lnSpc>
                        <a:spcBef>
                          <a:spcPts val="0"/>
                        </a:spcBef>
                        <a:spcAft>
                          <a:spcPts val="0"/>
                        </a:spcAft>
                        <a:buNone/>
                      </a:pPr>
                      <a:r>
                        <a:rPr lang="en-US" sz="900" u="none" strike="noStrike" cap="none">
                          <a:latin typeface="Arial"/>
                          <a:ea typeface="Arial"/>
                          <a:cs typeface="Arial"/>
                          <a:sym typeface="Arial"/>
                        </a:rPr>
                        <a:t>28.15%</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0" marR="10795" lvl="0" indent="0" algn="r" rtl="0">
                        <a:lnSpc>
                          <a:spcPct val="120000"/>
                        </a:lnSpc>
                        <a:spcBef>
                          <a:spcPts val="0"/>
                        </a:spcBef>
                        <a:spcAft>
                          <a:spcPts val="0"/>
                        </a:spcAft>
                        <a:buNone/>
                      </a:pPr>
                      <a:r>
                        <a:rPr lang="en-US" sz="900" u="none" strike="noStrike" cap="none">
                          <a:latin typeface="Arial"/>
                          <a:ea typeface="Arial"/>
                          <a:cs typeface="Arial"/>
                          <a:sym typeface="Arial"/>
                        </a:rPr>
                        <a:t>8.18</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0" marR="11430" lvl="0" indent="0" algn="r" rtl="0">
                        <a:lnSpc>
                          <a:spcPct val="120000"/>
                        </a:lnSpc>
                        <a:spcBef>
                          <a:spcPts val="0"/>
                        </a:spcBef>
                        <a:spcAft>
                          <a:spcPts val="0"/>
                        </a:spcAft>
                        <a:buNone/>
                      </a:pPr>
                      <a:r>
                        <a:rPr lang="en-US" sz="900" u="none" strike="noStrike" cap="none">
                          <a:latin typeface="Arial"/>
                          <a:ea typeface="Arial"/>
                          <a:cs typeface="Arial"/>
                          <a:sym typeface="Arial"/>
                        </a:rPr>
                        <a:t>283,607</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tcPr>
                </a:tc>
                <a:tc>
                  <a:txBody>
                    <a:bodyPr/>
                    <a:lstStyle/>
                    <a:p>
                      <a:pPr marL="0" marR="9525" lvl="0" indent="0" algn="r" rtl="0">
                        <a:lnSpc>
                          <a:spcPct val="120000"/>
                        </a:lnSpc>
                        <a:spcBef>
                          <a:spcPts val="0"/>
                        </a:spcBef>
                        <a:spcAft>
                          <a:spcPts val="0"/>
                        </a:spcAft>
                        <a:buNone/>
                      </a:pPr>
                      <a:r>
                        <a:rPr lang="en-US" sz="900" u="none" strike="noStrike" cap="none">
                          <a:latin typeface="Arial"/>
                          <a:ea typeface="Arial"/>
                          <a:cs typeface="Arial"/>
                          <a:sym typeface="Arial"/>
                        </a:rPr>
                        <a:t>26.65%</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extLst>
                  <a:ext uri="{0D108BD9-81ED-4DB2-BD59-A6C34878D82A}">
                    <a16:rowId xmlns:a16="http://schemas.microsoft.com/office/drawing/2014/main" val="10002"/>
                  </a:ext>
                </a:extLst>
              </a:tr>
              <a:tr h="151125">
                <a:tc>
                  <a:txBody>
                    <a:bodyPr/>
                    <a:lstStyle/>
                    <a:p>
                      <a:pPr marL="22860" marR="0" lvl="0" indent="0" algn="l" rtl="0">
                        <a:lnSpc>
                          <a:spcPct val="119444"/>
                        </a:lnSpc>
                        <a:spcBef>
                          <a:spcPts val="0"/>
                        </a:spcBef>
                        <a:spcAft>
                          <a:spcPts val="0"/>
                        </a:spcAft>
                        <a:buNone/>
                      </a:pPr>
                      <a:r>
                        <a:rPr lang="en-US" sz="900" b="1" u="none" strike="noStrike" cap="none">
                          <a:latin typeface="Arial"/>
                          <a:ea typeface="Arial"/>
                          <a:cs typeface="Arial"/>
                          <a:sym typeface="Arial"/>
                        </a:rPr>
                        <a:t>Low</a:t>
                      </a:r>
                      <a:endParaRPr sz="900" u="none" strike="noStrike" cap="none">
                        <a:latin typeface="Arial"/>
                        <a:ea typeface="Arial"/>
                        <a:cs typeface="Arial"/>
                        <a:sym typeface="Arial"/>
                      </a:endParaRPr>
                    </a:p>
                  </a:txBody>
                  <a:tcPr marL="0" marR="0" marT="1900"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19685" marR="0" lvl="0" indent="0" algn="l" rtl="0">
                        <a:lnSpc>
                          <a:spcPct val="119444"/>
                        </a:lnSpc>
                        <a:spcBef>
                          <a:spcPts val="0"/>
                        </a:spcBef>
                        <a:spcAft>
                          <a:spcPts val="0"/>
                        </a:spcAft>
                        <a:buNone/>
                      </a:pPr>
                      <a:r>
                        <a:rPr lang="en-US" sz="900" u="none" strike="noStrike" cap="none">
                          <a:latin typeface="Arial"/>
                          <a:ea typeface="Arial"/>
                          <a:cs typeface="Arial"/>
                          <a:sym typeface="Arial"/>
                        </a:rPr>
                        <a:t>less than 6 orders</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11430" lvl="0" indent="0" algn="r" rtl="0">
                        <a:lnSpc>
                          <a:spcPct val="119444"/>
                        </a:lnSpc>
                        <a:spcBef>
                          <a:spcPts val="0"/>
                        </a:spcBef>
                        <a:spcAft>
                          <a:spcPts val="0"/>
                        </a:spcAft>
                        <a:buNone/>
                      </a:pPr>
                      <a:r>
                        <a:rPr lang="en-US" sz="900" u="none" strike="noStrike" cap="none">
                          <a:latin typeface="Arial"/>
                          <a:ea typeface="Arial"/>
                          <a:cs typeface="Arial"/>
                          <a:sym typeface="Arial"/>
                        </a:rPr>
                        <a:t>56,059</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12700" lvl="0" indent="0" algn="r" rtl="0">
                        <a:lnSpc>
                          <a:spcPct val="119444"/>
                        </a:lnSpc>
                        <a:spcBef>
                          <a:spcPts val="0"/>
                        </a:spcBef>
                        <a:spcAft>
                          <a:spcPts val="0"/>
                        </a:spcAft>
                        <a:buNone/>
                      </a:pPr>
                      <a:r>
                        <a:rPr lang="en-US" sz="900" u="none" strike="noStrike" cap="none">
                          <a:latin typeface="Arial"/>
                          <a:ea typeface="Arial"/>
                          <a:cs typeface="Arial"/>
                          <a:sym typeface="Arial"/>
                        </a:rPr>
                        <a:t>45.51%</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10795" lvl="0" indent="0" algn="r" rtl="0">
                        <a:lnSpc>
                          <a:spcPct val="119444"/>
                        </a:lnSpc>
                        <a:spcBef>
                          <a:spcPts val="0"/>
                        </a:spcBef>
                        <a:spcAft>
                          <a:spcPts val="0"/>
                        </a:spcAft>
                        <a:buNone/>
                      </a:pPr>
                      <a:r>
                        <a:rPr lang="en-US" sz="900" u="none" strike="noStrike" cap="none">
                          <a:latin typeface="Arial"/>
                          <a:ea typeface="Arial"/>
                          <a:cs typeface="Arial"/>
                          <a:sym typeface="Arial"/>
                        </a:rPr>
                        <a:t>2.71</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11430" lvl="0" indent="0" algn="r" rtl="0">
                        <a:lnSpc>
                          <a:spcPct val="119444"/>
                        </a:lnSpc>
                        <a:spcBef>
                          <a:spcPts val="0"/>
                        </a:spcBef>
                        <a:spcAft>
                          <a:spcPts val="0"/>
                        </a:spcAft>
                        <a:buNone/>
                      </a:pPr>
                      <a:r>
                        <a:rPr lang="en-US" sz="900" u="none" strike="noStrike" cap="none">
                          <a:latin typeface="Arial"/>
                          <a:ea typeface="Arial"/>
                          <a:cs typeface="Arial"/>
                          <a:sym typeface="Arial"/>
                        </a:rPr>
                        <a:t>126,600</a:t>
                      </a:r>
                      <a:endParaRPr sz="900" u="none" strike="noStrike" cap="none">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9525" lvl="0" indent="0" algn="r" rtl="0">
                        <a:lnSpc>
                          <a:spcPct val="119444"/>
                        </a:lnSpc>
                        <a:spcBef>
                          <a:spcPts val="0"/>
                        </a:spcBef>
                        <a:spcAft>
                          <a:spcPts val="0"/>
                        </a:spcAft>
                        <a:buNone/>
                      </a:pPr>
                      <a:r>
                        <a:rPr lang="en-US" sz="900" u="none" strike="noStrike" cap="none" dirty="0">
                          <a:latin typeface="Arial"/>
                          <a:ea typeface="Arial"/>
                          <a:cs typeface="Arial"/>
                          <a:sym typeface="Arial"/>
                        </a:rPr>
                        <a:t>11.90%</a:t>
                      </a:r>
                      <a:endParaRPr sz="900" u="none" strike="noStrike" cap="none" dirty="0">
                        <a:latin typeface="Arial"/>
                        <a:ea typeface="Arial"/>
                        <a:cs typeface="Arial"/>
                        <a:sym typeface="Arial"/>
                      </a:endParaRPr>
                    </a:p>
                  </a:txBody>
                  <a:tcPr marL="0" marR="0" marT="1900"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8" name="Google Shape;268;p17"/>
          <p:cNvSpPr txBox="1"/>
          <p:nvPr/>
        </p:nvSpPr>
        <p:spPr>
          <a:xfrm>
            <a:off x="6371768" y="5225092"/>
            <a:ext cx="859635" cy="176956"/>
          </a:xfrm>
          <a:prstGeom prst="rect">
            <a:avLst/>
          </a:prstGeom>
          <a:noFill/>
          <a:ln>
            <a:noFill/>
          </a:ln>
        </p:spPr>
        <p:txBody>
          <a:bodyPr spcFirstLastPara="1" wrap="square" lIns="0" tIns="15225" rIns="0" bIns="0" anchor="t" anchorCtr="0">
            <a:spAutoFit/>
          </a:bodyPr>
          <a:lstStyle>
            <a:defPPr marR="0" lvl="0" algn="l" rtl="0">
              <a:lnSpc>
                <a:spcPct val="100000"/>
              </a:lnSpc>
              <a:spcBef>
                <a:spcPts val="0"/>
              </a:spcBef>
              <a:spcAft>
                <a:spcPts val="0"/>
              </a:spcAft>
            </a:defPPr>
            <a:lvl1pPr marL="12700" indent="0">
              <a:buNone/>
              <a:defRPr sz="1050" b="1" i="1">
                <a:solidFill>
                  <a:srgbClr val="0070C0"/>
                </a:solidFill>
              </a:defRPr>
            </a:lvl1pPr>
          </a:lstStyle>
          <a:p>
            <a:r>
              <a:rPr lang="en-US" dirty="0"/>
              <a:t>Frequency</a:t>
            </a:r>
            <a:endParaRPr dirty="0"/>
          </a:p>
        </p:txBody>
      </p:sp>
      <p:graphicFrame>
        <p:nvGraphicFramePr>
          <p:cNvPr id="269" name="Google Shape;269;p17"/>
          <p:cNvGraphicFramePr/>
          <p:nvPr>
            <p:extLst>
              <p:ext uri="{D42A27DB-BD31-4B8C-83A1-F6EECF244321}">
                <p14:modId xmlns:p14="http://schemas.microsoft.com/office/powerpoint/2010/main" val="2652099430"/>
              </p:ext>
            </p:extLst>
          </p:nvPr>
        </p:nvGraphicFramePr>
        <p:xfrm>
          <a:off x="7972167" y="4752966"/>
          <a:ext cx="3348350" cy="465666"/>
        </p:xfrm>
        <a:graphic>
          <a:graphicData uri="http://schemas.openxmlformats.org/drawingml/2006/table">
            <a:tbl>
              <a:tblPr firstRow="1" bandRow="1">
                <a:noFill/>
                <a:tableStyleId>{048E6F2E-E9F9-4673-9A96-DC5C5BC1D659}</a:tableStyleId>
              </a:tblPr>
              <a:tblGrid>
                <a:gridCol w="873125">
                  <a:extLst>
                    <a:ext uri="{9D8B030D-6E8A-4147-A177-3AD203B41FA5}">
                      <a16:colId xmlns:a16="http://schemas.microsoft.com/office/drawing/2014/main" val="20000"/>
                    </a:ext>
                  </a:extLst>
                </a:gridCol>
                <a:gridCol w="1003925">
                  <a:extLst>
                    <a:ext uri="{9D8B030D-6E8A-4147-A177-3AD203B41FA5}">
                      <a16:colId xmlns:a16="http://schemas.microsoft.com/office/drawing/2014/main" val="20001"/>
                    </a:ext>
                  </a:extLst>
                </a:gridCol>
                <a:gridCol w="655950">
                  <a:extLst>
                    <a:ext uri="{9D8B030D-6E8A-4147-A177-3AD203B41FA5}">
                      <a16:colId xmlns:a16="http://schemas.microsoft.com/office/drawing/2014/main" val="20002"/>
                    </a:ext>
                  </a:extLst>
                </a:gridCol>
                <a:gridCol w="815350">
                  <a:extLst>
                    <a:ext uri="{9D8B030D-6E8A-4147-A177-3AD203B41FA5}">
                      <a16:colId xmlns:a16="http://schemas.microsoft.com/office/drawing/2014/main" val="20003"/>
                    </a:ext>
                  </a:extLst>
                </a:gridCol>
              </a:tblGrid>
              <a:tr h="158125">
                <a:tc>
                  <a:txBody>
                    <a:bodyPr/>
                    <a:lstStyle/>
                    <a:p>
                      <a:pPr marL="0" marR="0" lvl="0" indent="0" algn="l" rtl="0">
                        <a:lnSpc>
                          <a:spcPct val="100000"/>
                        </a:lnSpc>
                        <a:spcBef>
                          <a:spcPts val="0"/>
                        </a:spcBef>
                        <a:spcAft>
                          <a:spcPts val="0"/>
                        </a:spcAft>
                        <a:buNone/>
                      </a:pPr>
                      <a:endParaRPr sz="9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None/>
                      </a:pPr>
                      <a:r>
                        <a:rPr lang="en-US" sz="900" b="1" u="none" strike="noStrike" cap="none" dirty="0">
                          <a:latin typeface="Arial"/>
                          <a:ea typeface="Arial"/>
                          <a:cs typeface="Arial"/>
                          <a:sym typeface="Arial"/>
                        </a:rPr>
                        <a:t>Count</a:t>
                      </a:r>
                      <a:endParaRPr sz="900" u="none" strike="noStrike" cap="none" dirty="0">
                        <a:latin typeface="Arial"/>
                        <a:ea typeface="Arial"/>
                        <a:cs typeface="Arial"/>
                        <a:sym typeface="Arial"/>
                      </a:endParaRPr>
                    </a:p>
                  </a:txBody>
                  <a:tcPr marL="0" marR="0" marT="5725"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106679" marR="0" lvl="0" indent="0" algn="l" rtl="0">
                        <a:lnSpc>
                          <a:spcPct val="100000"/>
                        </a:lnSpc>
                        <a:spcBef>
                          <a:spcPts val="0"/>
                        </a:spcBef>
                        <a:spcAft>
                          <a:spcPts val="0"/>
                        </a:spcAft>
                        <a:buNone/>
                      </a:pPr>
                      <a:r>
                        <a:rPr lang="en-US" sz="900" b="1" u="none" strike="noStrike" cap="none">
                          <a:latin typeface="Arial"/>
                          <a:ea typeface="Arial"/>
                          <a:cs typeface="Arial"/>
                          <a:sym typeface="Arial"/>
                        </a:rPr>
                        <a:t>Average</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tc>
                  <a:txBody>
                    <a:bodyPr/>
                    <a:lstStyle/>
                    <a:p>
                      <a:pPr marL="0" marR="20955" lvl="0" indent="0" algn="r" rtl="0">
                        <a:lnSpc>
                          <a:spcPct val="100000"/>
                        </a:lnSpc>
                        <a:spcBef>
                          <a:spcPts val="0"/>
                        </a:spcBef>
                        <a:spcAft>
                          <a:spcPts val="0"/>
                        </a:spcAft>
                        <a:buNone/>
                      </a:pPr>
                      <a:r>
                        <a:rPr lang="en-US" sz="900" b="1" u="none" strike="noStrike" cap="none">
                          <a:latin typeface="Arial"/>
                          <a:ea typeface="Arial"/>
                          <a:cs typeface="Arial"/>
                          <a:sym typeface="Arial"/>
                        </a:rPr>
                        <a:t>% of Revenue</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0C0C0"/>
                    </a:solidFill>
                  </a:tcPr>
                </a:tc>
                <a:extLst>
                  <a:ext uri="{0D108BD9-81ED-4DB2-BD59-A6C34878D82A}">
                    <a16:rowId xmlns:a16="http://schemas.microsoft.com/office/drawing/2014/main" val="10000"/>
                  </a:ext>
                </a:extLst>
              </a:tr>
              <a:tr h="155575">
                <a:tc>
                  <a:txBody>
                    <a:bodyPr/>
                    <a:lstStyle/>
                    <a:p>
                      <a:pPr marL="0" marR="7620" lvl="0" indent="0" algn="r" rtl="0">
                        <a:lnSpc>
                          <a:spcPct val="100000"/>
                        </a:lnSpc>
                        <a:spcBef>
                          <a:spcPts val="0"/>
                        </a:spcBef>
                        <a:spcAft>
                          <a:spcPts val="0"/>
                        </a:spcAft>
                        <a:buNone/>
                      </a:pPr>
                      <a:r>
                        <a:rPr lang="en-US" sz="900" b="1" u="none" strike="noStrike" cap="none">
                          <a:latin typeface="Arial"/>
                          <a:ea typeface="Arial"/>
                          <a:cs typeface="Arial"/>
                          <a:sym typeface="Arial"/>
                        </a:rPr>
                        <a:t>Top 30%</a:t>
                      </a:r>
                      <a:endParaRPr sz="900" u="none" strike="noStrike" cap="none">
                        <a:latin typeface="Arial"/>
                        <a:ea typeface="Arial"/>
                        <a:cs typeface="Arial"/>
                        <a:sym typeface="Arial"/>
                      </a:endParaRPr>
                    </a:p>
                  </a:txBody>
                  <a:tcPr marL="0" marR="0" marT="5725"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solidFill>
                      <a:srgbClr val="C0C0C0"/>
                    </a:solidFill>
                  </a:tcPr>
                </a:tc>
                <a:tc>
                  <a:txBody>
                    <a:bodyPr/>
                    <a:lstStyle/>
                    <a:p>
                      <a:pPr marL="0" marR="11430" lvl="0" indent="0" algn="r" rtl="0">
                        <a:lnSpc>
                          <a:spcPct val="100000"/>
                        </a:lnSpc>
                        <a:spcBef>
                          <a:spcPts val="0"/>
                        </a:spcBef>
                        <a:spcAft>
                          <a:spcPts val="0"/>
                        </a:spcAft>
                        <a:buNone/>
                      </a:pPr>
                      <a:r>
                        <a:rPr lang="en-US" sz="900" u="none" strike="noStrike" cap="none">
                          <a:latin typeface="Arial"/>
                          <a:ea typeface="Arial"/>
                          <a:cs typeface="Arial"/>
                          <a:sym typeface="Arial"/>
                        </a:rPr>
                        <a:t>34,146</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12065" lvl="0" indent="0" algn="r" rtl="0">
                        <a:lnSpc>
                          <a:spcPct val="100000"/>
                        </a:lnSpc>
                        <a:spcBef>
                          <a:spcPts val="0"/>
                        </a:spcBef>
                        <a:spcAft>
                          <a:spcPts val="0"/>
                        </a:spcAft>
                        <a:buNone/>
                      </a:pPr>
                      <a:r>
                        <a:rPr lang="en-US" sz="900" u="none" strike="noStrike" cap="none">
                          <a:latin typeface="Arial"/>
                          <a:ea typeface="Arial"/>
                          <a:cs typeface="Arial"/>
                          <a:sym typeface="Arial"/>
                        </a:rPr>
                        <a:t>$3,128.60</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marR="10160" lvl="0" indent="0" algn="r" rtl="0">
                        <a:lnSpc>
                          <a:spcPct val="100000"/>
                        </a:lnSpc>
                        <a:spcBef>
                          <a:spcPts val="0"/>
                        </a:spcBef>
                        <a:spcAft>
                          <a:spcPts val="0"/>
                        </a:spcAft>
                        <a:buNone/>
                      </a:pPr>
                      <a:r>
                        <a:rPr lang="en-US" sz="900" u="none" strike="noStrike" cap="none">
                          <a:latin typeface="Arial"/>
                          <a:ea typeface="Arial"/>
                          <a:cs typeface="Arial"/>
                          <a:sym typeface="Arial"/>
                        </a:rPr>
                        <a:t>72.97%</a:t>
                      </a:r>
                      <a:endParaRPr sz="900" u="none" strike="noStrike" cap="none">
                        <a:latin typeface="Arial"/>
                        <a:ea typeface="Arial"/>
                        <a:cs typeface="Arial"/>
                        <a:sym typeface="Arial"/>
                      </a:endParaRPr>
                    </a:p>
                  </a:txBody>
                  <a:tcPr marL="0" marR="0" marT="5725"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151775">
                <a:tc>
                  <a:txBody>
                    <a:bodyPr/>
                    <a:lstStyle/>
                    <a:p>
                      <a:pPr marL="0" marR="7620" lvl="0" indent="0" algn="r" rtl="0">
                        <a:lnSpc>
                          <a:spcPct val="120000"/>
                        </a:lnSpc>
                        <a:spcBef>
                          <a:spcPts val="0"/>
                        </a:spcBef>
                        <a:spcAft>
                          <a:spcPts val="0"/>
                        </a:spcAft>
                        <a:buNone/>
                      </a:pPr>
                      <a:r>
                        <a:rPr lang="en-US" sz="900" b="1" u="none" strike="noStrike" cap="none">
                          <a:latin typeface="Arial"/>
                          <a:ea typeface="Arial"/>
                          <a:cs typeface="Arial"/>
                          <a:sym typeface="Arial"/>
                        </a:rPr>
                        <a:t>Bottom 70%</a:t>
                      </a:r>
                      <a:endParaRPr sz="900" u="none" strike="noStrike" cap="none">
                        <a:latin typeface="Arial"/>
                        <a:ea typeface="Arial"/>
                        <a:cs typeface="Arial"/>
                        <a:sym typeface="Arial"/>
                      </a:endParaRPr>
                    </a:p>
                  </a:txBody>
                  <a:tcPr marL="0" marR="0" marT="2550"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solidFill>
                      <a:srgbClr val="C0C0C0"/>
                    </a:solidFill>
                  </a:tcPr>
                </a:tc>
                <a:tc>
                  <a:txBody>
                    <a:bodyPr/>
                    <a:lstStyle/>
                    <a:p>
                      <a:pPr marL="0" marR="11430" lvl="0" indent="0" algn="r" rtl="0">
                        <a:lnSpc>
                          <a:spcPct val="120000"/>
                        </a:lnSpc>
                        <a:spcBef>
                          <a:spcPts val="0"/>
                        </a:spcBef>
                        <a:spcAft>
                          <a:spcPts val="0"/>
                        </a:spcAft>
                        <a:buNone/>
                      </a:pPr>
                      <a:r>
                        <a:rPr lang="en-US" sz="900" u="none" strike="noStrike" cap="none">
                          <a:latin typeface="Arial"/>
                          <a:ea typeface="Arial"/>
                          <a:cs typeface="Arial"/>
                          <a:sym typeface="Arial"/>
                        </a:rPr>
                        <a:t>79,675</a:t>
                      </a:r>
                      <a:endParaRPr sz="900" u="none" strike="noStrike" cap="none">
                        <a:latin typeface="Arial"/>
                        <a:ea typeface="Arial"/>
                        <a:cs typeface="Arial"/>
                        <a:sym typeface="Arial"/>
                      </a:endParaRPr>
                    </a:p>
                  </a:txBody>
                  <a:tcPr marL="0" marR="0" marT="25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11430" lvl="0" indent="0" algn="r" rtl="0">
                        <a:lnSpc>
                          <a:spcPct val="120000"/>
                        </a:lnSpc>
                        <a:spcBef>
                          <a:spcPts val="0"/>
                        </a:spcBef>
                        <a:spcAft>
                          <a:spcPts val="0"/>
                        </a:spcAft>
                        <a:buNone/>
                      </a:pPr>
                      <a:r>
                        <a:rPr lang="en-US" sz="900" u="none" strike="noStrike" cap="none">
                          <a:latin typeface="Arial"/>
                          <a:ea typeface="Arial"/>
                          <a:cs typeface="Arial"/>
                          <a:sym typeface="Arial"/>
                        </a:rPr>
                        <a:t>$496.76</a:t>
                      </a:r>
                      <a:endParaRPr sz="900" u="none" strike="noStrike" cap="none">
                        <a:latin typeface="Arial"/>
                        <a:ea typeface="Arial"/>
                        <a:cs typeface="Arial"/>
                        <a:sym typeface="Arial"/>
                      </a:endParaRPr>
                    </a:p>
                  </a:txBody>
                  <a:tcPr marL="0" marR="0" marT="255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10160" lvl="0" indent="0" algn="r" rtl="0">
                        <a:lnSpc>
                          <a:spcPct val="120000"/>
                        </a:lnSpc>
                        <a:spcBef>
                          <a:spcPts val="0"/>
                        </a:spcBef>
                        <a:spcAft>
                          <a:spcPts val="0"/>
                        </a:spcAft>
                        <a:buNone/>
                      </a:pPr>
                      <a:r>
                        <a:rPr lang="en-US" sz="900" u="none" strike="noStrike" cap="none" dirty="0">
                          <a:latin typeface="Arial"/>
                          <a:ea typeface="Arial"/>
                          <a:cs typeface="Arial"/>
                          <a:sym typeface="Arial"/>
                        </a:rPr>
                        <a:t>27.03%</a:t>
                      </a:r>
                      <a:endParaRPr sz="900" u="none" strike="noStrike" cap="none" dirty="0">
                        <a:latin typeface="Arial"/>
                        <a:ea typeface="Arial"/>
                        <a:cs typeface="Arial"/>
                        <a:sym typeface="Arial"/>
                      </a:endParaRPr>
                    </a:p>
                  </a:txBody>
                  <a:tcPr marL="0" marR="0" marT="2550"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70" name="Google Shape;270;p17"/>
          <p:cNvSpPr txBox="1"/>
          <p:nvPr/>
        </p:nvSpPr>
        <p:spPr>
          <a:xfrm>
            <a:off x="7939842" y="4699210"/>
            <a:ext cx="1033119" cy="176956"/>
          </a:xfrm>
          <a:prstGeom prst="rect">
            <a:avLst/>
          </a:prstGeom>
          <a:noFill/>
          <a:ln>
            <a:noFill/>
          </a:ln>
        </p:spPr>
        <p:txBody>
          <a:bodyPr spcFirstLastPara="1" wrap="square" lIns="0" tIns="15225" rIns="0" bIns="0" anchor="t" anchorCtr="0">
            <a:spAutoFit/>
          </a:bodyPr>
          <a:lstStyle>
            <a:defPPr marR="0" lvl="0" algn="l" rtl="0">
              <a:lnSpc>
                <a:spcPct val="100000"/>
              </a:lnSpc>
              <a:spcBef>
                <a:spcPts val="0"/>
              </a:spcBef>
              <a:spcAft>
                <a:spcPts val="0"/>
              </a:spcAft>
            </a:defPPr>
            <a:lvl1pPr marL="12700" indent="0">
              <a:buNone/>
              <a:defRPr sz="1050" b="1" i="1">
                <a:solidFill>
                  <a:srgbClr val="0070C0"/>
                </a:solidFill>
              </a:defRPr>
            </a:lvl1pPr>
          </a:lstStyle>
          <a:p>
            <a:r>
              <a:rPr lang="en-US" dirty="0"/>
              <a:t>Monetary</a:t>
            </a:r>
            <a:endParaRPr dirty="0"/>
          </a:p>
        </p:txBody>
      </p:sp>
      <p:sp>
        <p:nvSpPr>
          <p:cNvPr id="3" name="Google Shape;192;p16">
            <a:extLst>
              <a:ext uri="{FF2B5EF4-FFF2-40B4-BE49-F238E27FC236}">
                <a16:creationId xmlns:a16="http://schemas.microsoft.com/office/drawing/2014/main" id="{AAED1EFB-5BBF-E6FD-8EC1-56F68522FA80}"/>
              </a:ext>
            </a:extLst>
          </p:cNvPr>
          <p:cNvSpPr/>
          <p:nvPr/>
        </p:nvSpPr>
        <p:spPr>
          <a:xfrm>
            <a:off x="2831947" y="1097210"/>
            <a:ext cx="1914525" cy="2209800"/>
          </a:xfrm>
          <a:prstGeom prst="roundRect">
            <a:avLst>
              <a:gd name="adj" fmla="val 5672"/>
            </a:avLst>
          </a:prstGeom>
          <a:solidFill>
            <a:schemeClr val="bg1">
              <a:lumMod val="85000"/>
            </a:schemeClr>
          </a:solidFill>
          <a:ln w="19800" cap="flat" cmpd="sng">
            <a:solidFill>
              <a:schemeClr val="tx1">
                <a:lumMod val="50000"/>
                <a:lumOff val="50000"/>
              </a:schemeClr>
            </a:solidFill>
            <a:prstDash val="solid"/>
            <a:round/>
            <a:headEnd type="none" w="sm" len="sm"/>
            <a:tailEnd type="none" w="sm" len="sm"/>
          </a:ln>
        </p:spPr>
        <p:txBody>
          <a:bodyPr spcFirstLastPara="1" wrap="square" lIns="0" tIns="0" rIns="0" bIns="0" anchor="t" anchorCtr="0">
            <a:noAutofit/>
          </a:bodyPr>
          <a:lstStyle/>
          <a:p>
            <a:pPr marL="91440" fontAlgn="t">
              <a:lnSpc>
                <a:spcPct val="118000"/>
              </a:lnSpc>
            </a:pPr>
            <a:endParaRPr sz="1100" b="1">
              <a:highlight>
                <a:srgbClr val="FFFFFF"/>
              </a:highlight>
              <a:latin typeface="Arial" panose="020B0604020202020204" pitchFamily="34" charset="0"/>
              <a:cs typeface="Arial" panose="020B0604020202020204" pitchFamily="34" charset="0"/>
            </a:endParaRPr>
          </a:p>
        </p:txBody>
      </p:sp>
      <p:sp>
        <p:nvSpPr>
          <p:cNvPr id="4" name="Google Shape;193;p16">
            <a:extLst>
              <a:ext uri="{FF2B5EF4-FFF2-40B4-BE49-F238E27FC236}">
                <a16:creationId xmlns:a16="http://schemas.microsoft.com/office/drawing/2014/main" id="{293997E1-D047-D32A-294C-82D8455D954C}"/>
              </a:ext>
            </a:extLst>
          </p:cNvPr>
          <p:cNvSpPr txBox="1"/>
          <p:nvPr/>
        </p:nvSpPr>
        <p:spPr>
          <a:xfrm>
            <a:off x="3058128" y="1163396"/>
            <a:ext cx="1796414" cy="2077428"/>
          </a:xfrm>
          <a:prstGeom prst="rect">
            <a:avLst/>
          </a:prstGeom>
          <a:noFill/>
          <a:ln>
            <a:noFill/>
          </a:ln>
        </p:spPr>
        <p:txBody>
          <a:bodyPr spcFirstLastPara="1" wrap="square" lIns="0" tIns="12700" rIns="0" bIns="0" anchor="t" anchorCtr="0">
            <a:spAutoFit/>
          </a:bodyPr>
          <a:lstStyle/>
          <a:p>
            <a:pPr marL="24765" marR="0" lvl="0" indent="0" algn="l" rtl="0">
              <a:lnSpc>
                <a:spcPct val="118333"/>
              </a:lnSpc>
              <a:spcBef>
                <a:spcPts val="0"/>
              </a:spcBef>
              <a:spcAft>
                <a:spcPts val="0"/>
              </a:spcAft>
              <a:buNone/>
            </a:pPr>
            <a:r>
              <a:rPr lang="en-US" sz="1200" b="1" u="sng" dirty="0">
                <a:latin typeface="Arial"/>
                <a:ea typeface="Arial"/>
                <a:cs typeface="Arial"/>
                <a:sym typeface="Arial"/>
              </a:rPr>
              <a:t>Design and Planning</a:t>
            </a:r>
          </a:p>
          <a:p>
            <a:pPr marL="139065" marR="201930" indent="-114300">
              <a:lnSpc>
                <a:spcPct val="117499"/>
              </a:lnSpc>
              <a:spcBef>
                <a:spcPts val="50"/>
              </a:spcBef>
              <a:buSzPts val="1200"/>
              <a:buFont typeface="Arial"/>
              <a:buChar char="•"/>
            </a:pPr>
            <a:r>
              <a:rPr lang="en-US" sz="1100" dirty="0"/>
              <a:t>Confirm objectives</a:t>
            </a:r>
          </a:p>
          <a:p>
            <a:pPr marL="139065" marR="201930" indent="-114300">
              <a:lnSpc>
                <a:spcPct val="117499"/>
              </a:lnSpc>
              <a:spcBef>
                <a:spcPts val="50"/>
              </a:spcBef>
              <a:buSzPts val="1200"/>
              <a:buFont typeface="Arial"/>
              <a:buChar char="•"/>
            </a:pPr>
            <a:r>
              <a:rPr lang="en-US" sz="1100" dirty="0"/>
              <a:t>Refine themes that will drive solution</a:t>
            </a:r>
          </a:p>
          <a:p>
            <a:pPr marL="139065" marR="201930" indent="-114300">
              <a:lnSpc>
                <a:spcPct val="117499"/>
              </a:lnSpc>
              <a:spcBef>
                <a:spcPts val="50"/>
              </a:spcBef>
              <a:buSzPts val="1200"/>
              <a:buFont typeface="Arial"/>
              <a:buChar char="•"/>
            </a:pPr>
            <a:r>
              <a:rPr lang="en-US" sz="1100" dirty="0"/>
              <a:t>Key hypotheses</a:t>
            </a:r>
          </a:p>
          <a:p>
            <a:pPr marL="139065" marR="201930" indent="-114300">
              <a:lnSpc>
                <a:spcPct val="117499"/>
              </a:lnSpc>
              <a:spcBef>
                <a:spcPts val="50"/>
              </a:spcBef>
              <a:buSzPts val="1200"/>
              <a:buFont typeface="Arial"/>
              <a:buChar char="•"/>
            </a:pPr>
            <a:r>
              <a:rPr lang="en-US" sz="1100" dirty="0"/>
              <a:t>Select sets of candidate driver variables</a:t>
            </a:r>
          </a:p>
          <a:p>
            <a:pPr marL="139065" marR="201930" indent="-114300">
              <a:lnSpc>
                <a:spcPct val="117499"/>
              </a:lnSpc>
              <a:spcBef>
                <a:spcPts val="50"/>
              </a:spcBef>
              <a:buSzPts val="1200"/>
              <a:buFont typeface="Arial"/>
              <a:buChar char="•"/>
            </a:pPr>
            <a:r>
              <a:rPr lang="en-US" sz="1100" dirty="0"/>
              <a:t>What segment groups we want </a:t>
            </a:r>
            <a:r>
              <a:rPr lang="en-US" sz="1050" dirty="0"/>
              <a:t>to </a:t>
            </a:r>
            <a:r>
              <a:rPr lang="en-US" sz="1100" dirty="0"/>
              <a:t>understand</a:t>
            </a:r>
            <a:endParaRPr lang="en-US" sz="1200" dirty="0"/>
          </a:p>
        </p:txBody>
      </p:sp>
      <p:grpSp>
        <p:nvGrpSpPr>
          <p:cNvPr id="19" name="Group 18">
            <a:extLst>
              <a:ext uri="{FF2B5EF4-FFF2-40B4-BE49-F238E27FC236}">
                <a16:creationId xmlns:a16="http://schemas.microsoft.com/office/drawing/2014/main" id="{7775F4E0-DDF8-E3B4-D025-390C0B8C890A}"/>
              </a:ext>
            </a:extLst>
          </p:cNvPr>
          <p:cNvGrpSpPr/>
          <p:nvPr/>
        </p:nvGrpSpPr>
        <p:grpSpPr>
          <a:xfrm>
            <a:off x="202154" y="871090"/>
            <a:ext cx="1780397" cy="972724"/>
            <a:chOff x="4512714" y="958482"/>
            <a:chExt cx="1780397" cy="972724"/>
          </a:xfrm>
        </p:grpSpPr>
        <p:sp>
          <p:nvSpPr>
            <p:cNvPr id="20" name="Google Shape;129;p15">
              <a:extLst>
                <a:ext uri="{FF2B5EF4-FFF2-40B4-BE49-F238E27FC236}">
                  <a16:creationId xmlns:a16="http://schemas.microsoft.com/office/drawing/2014/main" id="{1EF4CE95-821A-07B5-49A1-DA04CBED9554}"/>
                </a:ext>
              </a:extLst>
            </p:cNvPr>
            <p:cNvSpPr/>
            <p:nvPr/>
          </p:nvSpPr>
          <p:spPr>
            <a:xfrm>
              <a:off x="4699928" y="1145502"/>
              <a:ext cx="1593183" cy="785704"/>
            </a:xfrm>
            <a:prstGeom prst="roundRect">
              <a:avLst/>
            </a:prstGeom>
            <a:solidFill>
              <a:srgbClr val="00B0F0"/>
            </a:solidFill>
            <a:ln w="1980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 name="Google Shape;130;p15">
              <a:extLst>
                <a:ext uri="{FF2B5EF4-FFF2-40B4-BE49-F238E27FC236}">
                  <a16:creationId xmlns:a16="http://schemas.microsoft.com/office/drawing/2014/main" id="{123899EE-B21C-2B8D-E8AD-58027686D426}"/>
                </a:ext>
              </a:extLst>
            </p:cNvPr>
            <p:cNvSpPr txBox="1"/>
            <p:nvPr/>
          </p:nvSpPr>
          <p:spPr>
            <a:xfrm>
              <a:off x="4991330" y="1306697"/>
              <a:ext cx="1097413" cy="376252"/>
            </a:xfrm>
            <a:prstGeom prst="rect">
              <a:avLst/>
            </a:prstGeom>
            <a:noFill/>
            <a:ln>
              <a:noFill/>
            </a:ln>
          </p:spPr>
          <p:txBody>
            <a:bodyPr spcFirstLastPara="1" wrap="square" lIns="0" tIns="17775" rIns="0" bIns="0" anchor="t" anchorCtr="0">
              <a:spAutoFit/>
            </a:bodyPr>
            <a:lstStyle/>
            <a:p>
              <a:pPr marL="12700" marR="5080" lvl="0" indent="-1904" algn="ctr" rtl="0">
                <a:lnSpc>
                  <a:spcPct val="97200"/>
                </a:lnSpc>
                <a:spcBef>
                  <a:spcPts val="0"/>
                </a:spcBef>
                <a:spcAft>
                  <a:spcPts val="0"/>
                </a:spcAft>
                <a:buNone/>
              </a:pPr>
              <a:r>
                <a:rPr lang="en-US" sz="1200" b="1" u="sng" dirty="0">
                  <a:solidFill>
                    <a:schemeClr val="bg1"/>
                  </a:solidFill>
                  <a:latin typeface="Arial"/>
                  <a:ea typeface="Arial"/>
                  <a:cs typeface="Arial"/>
                  <a:sym typeface="Arial"/>
                </a:rPr>
                <a:t>Final segment </a:t>
              </a:r>
              <a:r>
                <a:rPr lang="en-US" sz="1200" b="1" dirty="0">
                  <a:solidFill>
                    <a:schemeClr val="bg1"/>
                  </a:solidFill>
                  <a:latin typeface="Arial"/>
                  <a:ea typeface="Arial"/>
                  <a:cs typeface="Arial"/>
                  <a:sym typeface="Arial"/>
                </a:rPr>
                <a:t>solutions</a:t>
              </a:r>
              <a:endParaRPr sz="1200" dirty="0">
                <a:solidFill>
                  <a:schemeClr val="bg1"/>
                </a:solidFill>
                <a:latin typeface="Arial"/>
                <a:ea typeface="Arial"/>
                <a:cs typeface="Arial"/>
                <a:sym typeface="Arial"/>
              </a:endParaRPr>
            </a:p>
          </p:txBody>
        </p:sp>
        <p:sp>
          <p:nvSpPr>
            <p:cNvPr id="22" name="Google Shape;133;p15">
              <a:extLst>
                <a:ext uri="{FF2B5EF4-FFF2-40B4-BE49-F238E27FC236}">
                  <a16:creationId xmlns:a16="http://schemas.microsoft.com/office/drawing/2014/main" id="{30EDC3E5-FB84-1F05-2C15-8CC4A103E819}"/>
                </a:ext>
              </a:extLst>
            </p:cNvPr>
            <p:cNvSpPr/>
            <p:nvPr/>
          </p:nvSpPr>
          <p:spPr>
            <a:xfrm>
              <a:off x="4512714" y="958482"/>
              <a:ext cx="395847" cy="348215"/>
            </a:xfrm>
            <a:custGeom>
              <a:avLst/>
              <a:gdLst/>
              <a:ahLst/>
              <a:cxnLst/>
              <a:rect l="l" t="t" r="r" b="b"/>
              <a:pathLst>
                <a:path w="307975" h="341630" extrusionOk="0">
                  <a:moveTo>
                    <a:pt x="153924" y="0"/>
                  </a:moveTo>
                  <a:lnTo>
                    <a:pt x="113021" y="6099"/>
                  </a:lnTo>
                  <a:lnTo>
                    <a:pt x="76256" y="23311"/>
                  </a:lnTo>
                  <a:lnTo>
                    <a:pt x="45100" y="50006"/>
                  </a:lnTo>
                  <a:lnTo>
                    <a:pt x="21025" y="84553"/>
                  </a:lnTo>
                  <a:lnTo>
                    <a:pt x="5501" y="125324"/>
                  </a:lnTo>
                  <a:lnTo>
                    <a:pt x="0" y="170687"/>
                  </a:lnTo>
                  <a:lnTo>
                    <a:pt x="5501" y="216051"/>
                  </a:lnTo>
                  <a:lnTo>
                    <a:pt x="21025" y="256822"/>
                  </a:lnTo>
                  <a:lnTo>
                    <a:pt x="45100" y="291369"/>
                  </a:lnTo>
                  <a:lnTo>
                    <a:pt x="76256" y="318064"/>
                  </a:lnTo>
                  <a:lnTo>
                    <a:pt x="113021" y="335276"/>
                  </a:lnTo>
                  <a:lnTo>
                    <a:pt x="153924" y="341375"/>
                  </a:lnTo>
                  <a:lnTo>
                    <a:pt x="194826" y="335276"/>
                  </a:lnTo>
                  <a:lnTo>
                    <a:pt x="231591" y="318064"/>
                  </a:lnTo>
                  <a:lnTo>
                    <a:pt x="262747" y="291369"/>
                  </a:lnTo>
                  <a:lnTo>
                    <a:pt x="286822" y="256822"/>
                  </a:lnTo>
                  <a:lnTo>
                    <a:pt x="302346" y="216051"/>
                  </a:lnTo>
                  <a:lnTo>
                    <a:pt x="307848" y="170687"/>
                  </a:lnTo>
                  <a:lnTo>
                    <a:pt x="302346" y="125324"/>
                  </a:lnTo>
                  <a:lnTo>
                    <a:pt x="286822" y="84553"/>
                  </a:lnTo>
                  <a:lnTo>
                    <a:pt x="262747" y="50006"/>
                  </a:lnTo>
                  <a:lnTo>
                    <a:pt x="231591" y="23311"/>
                  </a:lnTo>
                  <a:lnTo>
                    <a:pt x="194826" y="609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3" name="Google Shape;168;p15">
              <a:extLst>
                <a:ext uri="{FF2B5EF4-FFF2-40B4-BE49-F238E27FC236}">
                  <a16:creationId xmlns:a16="http://schemas.microsoft.com/office/drawing/2014/main" id="{0685BB57-C0B6-2247-C4AF-10E4E0C3D3C4}"/>
                </a:ext>
              </a:extLst>
            </p:cNvPr>
            <p:cNvSpPr txBox="1"/>
            <p:nvPr/>
          </p:nvSpPr>
          <p:spPr>
            <a:xfrm>
              <a:off x="4640673" y="966966"/>
              <a:ext cx="182008" cy="43527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5</a:t>
              </a:r>
              <a:endParaRPr sz="1800" dirty="0">
                <a:latin typeface="Calibri"/>
                <a:ea typeface="Calibri"/>
                <a:cs typeface="Calibri"/>
                <a:sym typeface="Calibri"/>
              </a:endParaRPr>
            </a:p>
          </p:txBody>
        </p:sp>
      </p:grpSp>
      <p:sp>
        <p:nvSpPr>
          <p:cNvPr id="24" name="Google Shape;146;p15">
            <a:extLst>
              <a:ext uri="{FF2B5EF4-FFF2-40B4-BE49-F238E27FC236}">
                <a16:creationId xmlns:a16="http://schemas.microsoft.com/office/drawing/2014/main" id="{F57C8589-52D5-B475-4CFD-D2530DDE373E}"/>
              </a:ext>
            </a:extLst>
          </p:cNvPr>
          <p:cNvSpPr/>
          <p:nvPr/>
        </p:nvSpPr>
        <p:spPr>
          <a:xfrm rot="17691465">
            <a:off x="2018178" y="2594537"/>
            <a:ext cx="734174" cy="503522"/>
          </a:xfrm>
          <a:custGeom>
            <a:avLst/>
            <a:gdLst/>
            <a:ahLst/>
            <a:cxnLst/>
            <a:rect l="l" t="t" r="r" b="b"/>
            <a:pathLst>
              <a:path w="893445" h="596900" extrusionOk="0">
                <a:moveTo>
                  <a:pt x="10287" y="13335"/>
                </a:moveTo>
                <a:lnTo>
                  <a:pt x="7747" y="1397"/>
                </a:lnTo>
                <a:lnTo>
                  <a:pt x="4191" y="0"/>
                </a:lnTo>
                <a:lnTo>
                  <a:pt x="0" y="1651"/>
                </a:lnTo>
                <a:lnTo>
                  <a:pt x="2413" y="13716"/>
                </a:lnTo>
                <a:lnTo>
                  <a:pt x="6096" y="14986"/>
                </a:lnTo>
                <a:lnTo>
                  <a:pt x="10287" y="13335"/>
                </a:lnTo>
                <a:close/>
              </a:path>
              <a:path w="893445" h="596900" extrusionOk="0">
                <a:moveTo>
                  <a:pt x="33147" y="22479"/>
                </a:moveTo>
                <a:lnTo>
                  <a:pt x="31115" y="10541"/>
                </a:lnTo>
                <a:lnTo>
                  <a:pt x="27940" y="9144"/>
                </a:lnTo>
                <a:lnTo>
                  <a:pt x="24384" y="10795"/>
                </a:lnTo>
                <a:lnTo>
                  <a:pt x="26543" y="22860"/>
                </a:lnTo>
                <a:lnTo>
                  <a:pt x="29591" y="24130"/>
                </a:lnTo>
                <a:lnTo>
                  <a:pt x="33147" y="22479"/>
                </a:lnTo>
                <a:close/>
              </a:path>
              <a:path w="893445" h="596900" extrusionOk="0">
                <a:moveTo>
                  <a:pt x="57531" y="31623"/>
                </a:moveTo>
                <a:lnTo>
                  <a:pt x="54991" y="19685"/>
                </a:lnTo>
                <a:lnTo>
                  <a:pt x="51435" y="18288"/>
                </a:lnTo>
                <a:lnTo>
                  <a:pt x="47244" y="19939"/>
                </a:lnTo>
                <a:lnTo>
                  <a:pt x="49657" y="32004"/>
                </a:lnTo>
                <a:lnTo>
                  <a:pt x="53340" y="33274"/>
                </a:lnTo>
                <a:lnTo>
                  <a:pt x="57531" y="31623"/>
                </a:lnTo>
                <a:close/>
              </a:path>
              <a:path w="893445" h="596900" extrusionOk="0">
                <a:moveTo>
                  <a:pt x="80391" y="41021"/>
                </a:moveTo>
                <a:lnTo>
                  <a:pt x="78359" y="30226"/>
                </a:lnTo>
                <a:lnTo>
                  <a:pt x="75184" y="28956"/>
                </a:lnTo>
                <a:lnTo>
                  <a:pt x="71628" y="30480"/>
                </a:lnTo>
                <a:lnTo>
                  <a:pt x="73787" y="41275"/>
                </a:lnTo>
                <a:lnTo>
                  <a:pt x="76835" y="42545"/>
                </a:lnTo>
                <a:lnTo>
                  <a:pt x="80391" y="41021"/>
                </a:lnTo>
                <a:close/>
              </a:path>
              <a:path w="893445" h="596900" extrusionOk="0">
                <a:moveTo>
                  <a:pt x="104775" y="50165"/>
                </a:moveTo>
                <a:lnTo>
                  <a:pt x="102235" y="39370"/>
                </a:lnTo>
                <a:lnTo>
                  <a:pt x="98679" y="38100"/>
                </a:lnTo>
                <a:lnTo>
                  <a:pt x="94488" y="39624"/>
                </a:lnTo>
                <a:lnTo>
                  <a:pt x="96901" y="50419"/>
                </a:lnTo>
                <a:lnTo>
                  <a:pt x="100584" y="51689"/>
                </a:lnTo>
                <a:lnTo>
                  <a:pt x="104775" y="50165"/>
                </a:lnTo>
                <a:close/>
              </a:path>
              <a:path w="893445" h="596900" extrusionOk="0">
                <a:moveTo>
                  <a:pt x="127762" y="61087"/>
                </a:moveTo>
                <a:lnTo>
                  <a:pt x="125984" y="50165"/>
                </a:lnTo>
                <a:lnTo>
                  <a:pt x="122682" y="48768"/>
                </a:lnTo>
                <a:lnTo>
                  <a:pt x="118872" y="50038"/>
                </a:lnTo>
                <a:lnTo>
                  <a:pt x="120650" y="60960"/>
                </a:lnTo>
                <a:lnTo>
                  <a:pt x="123952" y="62357"/>
                </a:lnTo>
                <a:lnTo>
                  <a:pt x="127762" y="61087"/>
                </a:lnTo>
                <a:close/>
              </a:path>
              <a:path w="893445" h="596900" extrusionOk="0">
                <a:moveTo>
                  <a:pt x="150622" y="71755"/>
                </a:moveTo>
                <a:lnTo>
                  <a:pt x="148844" y="60833"/>
                </a:lnTo>
                <a:lnTo>
                  <a:pt x="145542" y="59436"/>
                </a:lnTo>
                <a:lnTo>
                  <a:pt x="141732" y="60706"/>
                </a:lnTo>
                <a:lnTo>
                  <a:pt x="143510" y="71628"/>
                </a:lnTo>
                <a:lnTo>
                  <a:pt x="146812" y="73025"/>
                </a:lnTo>
                <a:lnTo>
                  <a:pt x="150622" y="71755"/>
                </a:lnTo>
                <a:close/>
              </a:path>
              <a:path w="893445" h="596900" extrusionOk="0">
                <a:moveTo>
                  <a:pt x="173482" y="82169"/>
                </a:moveTo>
                <a:lnTo>
                  <a:pt x="171704" y="70104"/>
                </a:lnTo>
                <a:lnTo>
                  <a:pt x="168402" y="68580"/>
                </a:lnTo>
                <a:lnTo>
                  <a:pt x="164592" y="70104"/>
                </a:lnTo>
                <a:lnTo>
                  <a:pt x="166370" y="82169"/>
                </a:lnTo>
                <a:lnTo>
                  <a:pt x="169672" y="83693"/>
                </a:lnTo>
                <a:lnTo>
                  <a:pt x="173482" y="82169"/>
                </a:lnTo>
                <a:close/>
              </a:path>
              <a:path w="893445" h="596900" extrusionOk="0">
                <a:moveTo>
                  <a:pt x="196342" y="92837"/>
                </a:moveTo>
                <a:lnTo>
                  <a:pt x="194564" y="80772"/>
                </a:lnTo>
                <a:lnTo>
                  <a:pt x="191262" y="79248"/>
                </a:lnTo>
                <a:lnTo>
                  <a:pt x="187452" y="80772"/>
                </a:lnTo>
                <a:lnTo>
                  <a:pt x="189230" y="92837"/>
                </a:lnTo>
                <a:lnTo>
                  <a:pt x="192532" y="94361"/>
                </a:lnTo>
                <a:lnTo>
                  <a:pt x="196342" y="92837"/>
                </a:lnTo>
                <a:close/>
              </a:path>
              <a:path w="893445" h="596900" extrusionOk="0">
                <a:moveTo>
                  <a:pt x="219329" y="103759"/>
                </a:moveTo>
                <a:lnTo>
                  <a:pt x="218059" y="91567"/>
                </a:lnTo>
                <a:lnTo>
                  <a:pt x="214503" y="89916"/>
                </a:lnTo>
                <a:lnTo>
                  <a:pt x="210312" y="91186"/>
                </a:lnTo>
                <a:lnTo>
                  <a:pt x="211582" y="103378"/>
                </a:lnTo>
                <a:lnTo>
                  <a:pt x="215138" y="105029"/>
                </a:lnTo>
                <a:lnTo>
                  <a:pt x="219329" y="103759"/>
                </a:lnTo>
                <a:close/>
              </a:path>
              <a:path w="893445" h="596900" extrusionOk="0">
                <a:moveTo>
                  <a:pt x="242189" y="115951"/>
                </a:moveTo>
                <a:lnTo>
                  <a:pt x="240919" y="103759"/>
                </a:lnTo>
                <a:lnTo>
                  <a:pt x="237363" y="102108"/>
                </a:lnTo>
                <a:lnTo>
                  <a:pt x="233172" y="103378"/>
                </a:lnTo>
                <a:lnTo>
                  <a:pt x="234442" y="115570"/>
                </a:lnTo>
                <a:lnTo>
                  <a:pt x="237998" y="117221"/>
                </a:lnTo>
                <a:lnTo>
                  <a:pt x="242189" y="115951"/>
                </a:lnTo>
                <a:close/>
              </a:path>
              <a:path w="893445" h="596900" extrusionOk="0">
                <a:moveTo>
                  <a:pt x="265049" y="126619"/>
                </a:moveTo>
                <a:lnTo>
                  <a:pt x="263779" y="114427"/>
                </a:lnTo>
                <a:lnTo>
                  <a:pt x="260223" y="112776"/>
                </a:lnTo>
                <a:lnTo>
                  <a:pt x="256032" y="114046"/>
                </a:lnTo>
                <a:lnTo>
                  <a:pt x="257302" y="126238"/>
                </a:lnTo>
                <a:lnTo>
                  <a:pt x="260858" y="127889"/>
                </a:lnTo>
                <a:lnTo>
                  <a:pt x="265049" y="126619"/>
                </a:lnTo>
                <a:close/>
              </a:path>
              <a:path w="893445" h="596900" extrusionOk="0">
                <a:moveTo>
                  <a:pt x="287909" y="138811"/>
                </a:moveTo>
                <a:lnTo>
                  <a:pt x="286639" y="126619"/>
                </a:lnTo>
                <a:lnTo>
                  <a:pt x="283083" y="124968"/>
                </a:lnTo>
                <a:lnTo>
                  <a:pt x="278892" y="126238"/>
                </a:lnTo>
                <a:lnTo>
                  <a:pt x="280162" y="138430"/>
                </a:lnTo>
                <a:lnTo>
                  <a:pt x="283718" y="140081"/>
                </a:lnTo>
                <a:lnTo>
                  <a:pt x="287909" y="138811"/>
                </a:lnTo>
                <a:close/>
              </a:path>
              <a:path w="893445" h="596900" extrusionOk="0">
                <a:moveTo>
                  <a:pt x="310261" y="149733"/>
                </a:moveTo>
                <a:lnTo>
                  <a:pt x="309372" y="138811"/>
                </a:lnTo>
                <a:lnTo>
                  <a:pt x="306070" y="137160"/>
                </a:lnTo>
                <a:lnTo>
                  <a:pt x="301752" y="138176"/>
                </a:lnTo>
                <a:lnTo>
                  <a:pt x="302514" y="149225"/>
                </a:lnTo>
                <a:lnTo>
                  <a:pt x="305943" y="150749"/>
                </a:lnTo>
                <a:lnTo>
                  <a:pt x="310261" y="149733"/>
                </a:lnTo>
                <a:close/>
              </a:path>
              <a:path w="893445" h="596900" extrusionOk="0">
                <a:moveTo>
                  <a:pt x="331724" y="161925"/>
                </a:moveTo>
                <a:lnTo>
                  <a:pt x="330962" y="151003"/>
                </a:lnTo>
                <a:lnTo>
                  <a:pt x="328168" y="149352"/>
                </a:lnTo>
                <a:lnTo>
                  <a:pt x="324612" y="150368"/>
                </a:lnTo>
                <a:lnTo>
                  <a:pt x="325247" y="161417"/>
                </a:lnTo>
                <a:lnTo>
                  <a:pt x="328041" y="162941"/>
                </a:lnTo>
                <a:lnTo>
                  <a:pt x="331724" y="161925"/>
                </a:lnTo>
                <a:close/>
              </a:path>
              <a:path w="893445" h="596900" extrusionOk="0">
                <a:moveTo>
                  <a:pt x="354457" y="175514"/>
                </a:moveTo>
                <a:lnTo>
                  <a:pt x="353568" y="163322"/>
                </a:lnTo>
                <a:lnTo>
                  <a:pt x="350266" y="161544"/>
                </a:lnTo>
                <a:lnTo>
                  <a:pt x="345948" y="162687"/>
                </a:lnTo>
                <a:lnTo>
                  <a:pt x="346710" y="174879"/>
                </a:lnTo>
                <a:lnTo>
                  <a:pt x="350139" y="176657"/>
                </a:lnTo>
                <a:lnTo>
                  <a:pt x="354457" y="175514"/>
                </a:lnTo>
                <a:close/>
              </a:path>
              <a:path w="893445" h="596900" extrusionOk="0">
                <a:moveTo>
                  <a:pt x="375920" y="187706"/>
                </a:moveTo>
                <a:lnTo>
                  <a:pt x="375158" y="175514"/>
                </a:lnTo>
                <a:lnTo>
                  <a:pt x="372364" y="173736"/>
                </a:lnTo>
                <a:lnTo>
                  <a:pt x="368808" y="174879"/>
                </a:lnTo>
                <a:lnTo>
                  <a:pt x="369443" y="187071"/>
                </a:lnTo>
                <a:lnTo>
                  <a:pt x="372237" y="188849"/>
                </a:lnTo>
                <a:lnTo>
                  <a:pt x="375920" y="187706"/>
                </a:lnTo>
                <a:close/>
              </a:path>
              <a:path w="893445" h="596900" extrusionOk="0">
                <a:moveTo>
                  <a:pt x="397256" y="200152"/>
                </a:moveTo>
                <a:lnTo>
                  <a:pt x="397002" y="187833"/>
                </a:lnTo>
                <a:lnTo>
                  <a:pt x="394081" y="185928"/>
                </a:lnTo>
                <a:lnTo>
                  <a:pt x="390144" y="186944"/>
                </a:lnTo>
                <a:lnTo>
                  <a:pt x="390398" y="199136"/>
                </a:lnTo>
                <a:lnTo>
                  <a:pt x="393319" y="201041"/>
                </a:lnTo>
                <a:lnTo>
                  <a:pt x="397256" y="200152"/>
                </a:lnTo>
                <a:close/>
              </a:path>
              <a:path w="893445" h="596900" extrusionOk="0">
                <a:moveTo>
                  <a:pt x="420116" y="213868"/>
                </a:moveTo>
                <a:lnTo>
                  <a:pt x="419862" y="201549"/>
                </a:lnTo>
                <a:lnTo>
                  <a:pt x="416941" y="199644"/>
                </a:lnTo>
                <a:lnTo>
                  <a:pt x="413004" y="200660"/>
                </a:lnTo>
                <a:lnTo>
                  <a:pt x="413258" y="212852"/>
                </a:lnTo>
                <a:lnTo>
                  <a:pt x="416179" y="214757"/>
                </a:lnTo>
                <a:lnTo>
                  <a:pt x="420116" y="213868"/>
                </a:lnTo>
                <a:close/>
              </a:path>
              <a:path w="893445" h="596900" extrusionOk="0">
                <a:moveTo>
                  <a:pt x="441452" y="226060"/>
                </a:moveTo>
                <a:lnTo>
                  <a:pt x="441198" y="215138"/>
                </a:lnTo>
                <a:lnTo>
                  <a:pt x="438277" y="213360"/>
                </a:lnTo>
                <a:lnTo>
                  <a:pt x="434340" y="214249"/>
                </a:lnTo>
                <a:lnTo>
                  <a:pt x="434594" y="225298"/>
                </a:lnTo>
                <a:lnTo>
                  <a:pt x="437515" y="226949"/>
                </a:lnTo>
                <a:lnTo>
                  <a:pt x="441452" y="226060"/>
                </a:lnTo>
                <a:close/>
              </a:path>
              <a:path w="893445" h="596900" extrusionOk="0">
                <a:moveTo>
                  <a:pt x="462788" y="239776"/>
                </a:moveTo>
                <a:lnTo>
                  <a:pt x="462534" y="228854"/>
                </a:lnTo>
                <a:lnTo>
                  <a:pt x="459613" y="227076"/>
                </a:lnTo>
                <a:lnTo>
                  <a:pt x="455676" y="227965"/>
                </a:lnTo>
                <a:lnTo>
                  <a:pt x="455930" y="239014"/>
                </a:lnTo>
                <a:lnTo>
                  <a:pt x="458851" y="240665"/>
                </a:lnTo>
                <a:lnTo>
                  <a:pt x="462788" y="239776"/>
                </a:lnTo>
                <a:close/>
              </a:path>
              <a:path w="893445" h="596900" extrusionOk="0">
                <a:moveTo>
                  <a:pt x="484124" y="241300"/>
                </a:moveTo>
                <a:lnTo>
                  <a:pt x="481203" y="239268"/>
                </a:lnTo>
                <a:lnTo>
                  <a:pt x="477266" y="240030"/>
                </a:lnTo>
                <a:lnTo>
                  <a:pt x="477012" y="252349"/>
                </a:lnTo>
                <a:lnTo>
                  <a:pt x="479933" y="254381"/>
                </a:lnTo>
                <a:lnTo>
                  <a:pt x="483870" y="253619"/>
                </a:lnTo>
                <a:lnTo>
                  <a:pt x="484124" y="241300"/>
                </a:lnTo>
                <a:close/>
              </a:path>
              <a:path w="893445" h="596900" extrusionOk="0">
                <a:moveTo>
                  <a:pt x="505460" y="256413"/>
                </a:moveTo>
                <a:lnTo>
                  <a:pt x="502539" y="254508"/>
                </a:lnTo>
                <a:lnTo>
                  <a:pt x="498602" y="255270"/>
                </a:lnTo>
                <a:lnTo>
                  <a:pt x="498348" y="266192"/>
                </a:lnTo>
                <a:lnTo>
                  <a:pt x="501269" y="268097"/>
                </a:lnTo>
                <a:lnTo>
                  <a:pt x="505206" y="267335"/>
                </a:lnTo>
                <a:lnTo>
                  <a:pt x="505460" y="256413"/>
                </a:lnTo>
                <a:close/>
              </a:path>
              <a:path w="893445" h="596900" extrusionOk="0">
                <a:moveTo>
                  <a:pt x="526796" y="270256"/>
                </a:moveTo>
                <a:lnTo>
                  <a:pt x="523875" y="268224"/>
                </a:lnTo>
                <a:lnTo>
                  <a:pt x="519938" y="268986"/>
                </a:lnTo>
                <a:lnTo>
                  <a:pt x="519684" y="281305"/>
                </a:lnTo>
                <a:lnTo>
                  <a:pt x="522605" y="283337"/>
                </a:lnTo>
                <a:lnTo>
                  <a:pt x="526542" y="282575"/>
                </a:lnTo>
                <a:lnTo>
                  <a:pt x="526796" y="270256"/>
                </a:lnTo>
                <a:close/>
              </a:path>
              <a:path w="893445" h="596900" extrusionOk="0">
                <a:moveTo>
                  <a:pt x="548132" y="285369"/>
                </a:moveTo>
                <a:lnTo>
                  <a:pt x="545211" y="283464"/>
                </a:lnTo>
                <a:lnTo>
                  <a:pt x="541274" y="284226"/>
                </a:lnTo>
                <a:lnTo>
                  <a:pt x="541020" y="295148"/>
                </a:lnTo>
                <a:lnTo>
                  <a:pt x="543941" y="297053"/>
                </a:lnTo>
                <a:lnTo>
                  <a:pt x="547878" y="296291"/>
                </a:lnTo>
                <a:lnTo>
                  <a:pt x="548132" y="285369"/>
                </a:lnTo>
                <a:close/>
              </a:path>
              <a:path w="893445" h="596900" extrusionOk="0">
                <a:moveTo>
                  <a:pt x="568325" y="299339"/>
                </a:moveTo>
                <a:lnTo>
                  <a:pt x="565531" y="297180"/>
                </a:lnTo>
                <a:lnTo>
                  <a:pt x="561594" y="297815"/>
                </a:lnTo>
                <a:lnTo>
                  <a:pt x="560832" y="310007"/>
                </a:lnTo>
                <a:lnTo>
                  <a:pt x="563626" y="312166"/>
                </a:lnTo>
                <a:lnTo>
                  <a:pt x="567563" y="311531"/>
                </a:lnTo>
                <a:lnTo>
                  <a:pt x="568325" y="299339"/>
                </a:lnTo>
                <a:close/>
              </a:path>
              <a:path w="893445" h="596900" extrusionOk="0">
                <a:moveTo>
                  <a:pt x="589661" y="314579"/>
                </a:moveTo>
                <a:lnTo>
                  <a:pt x="586867" y="312420"/>
                </a:lnTo>
                <a:lnTo>
                  <a:pt x="582930" y="313055"/>
                </a:lnTo>
                <a:lnTo>
                  <a:pt x="582168" y="325247"/>
                </a:lnTo>
                <a:lnTo>
                  <a:pt x="584962" y="327406"/>
                </a:lnTo>
                <a:lnTo>
                  <a:pt x="589026" y="326771"/>
                </a:lnTo>
                <a:lnTo>
                  <a:pt x="589661" y="314579"/>
                </a:lnTo>
                <a:close/>
              </a:path>
              <a:path w="893445" h="596900" extrusionOk="0">
                <a:moveTo>
                  <a:pt x="609473" y="329819"/>
                </a:moveTo>
                <a:lnTo>
                  <a:pt x="606679" y="327660"/>
                </a:lnTo>
                <a:lnTo>
                  <a:pt x="602742" y="328295"/>
                </a:lnTo>
                <a:lnTo>
                  <a:pt x="601980" y="340487"/>
                </a:lnTo>
                <a:lnTo>
                  <a:pt x="604774" y="342646"/>
                </a:lnTo>
                <a:lnTo>
                  <a:pt x="608838" y="342011"/>
                </a:lnTo>
                <a:lnTo>
                  <a:pt x="609473" y="329819"/>
                </a:lnTo>
                <a:close/>
              </a:path>
              <a:path w="893445" h="596900" extrusionOk="0">
                <a:moveTo>
                  <a:pt x="629412" y="345059"/>
                </a:moveTo>
                <a:lnTo>
                  <a:pt x="626491" y="342900"/>
                </a:lnTo>
                <a:lnTo>
                  <a:pt x="622554" y="343535"/>
                </a:lnTo>
                <a:lnTo>
                  <a:pt x="621792" y="355727"/>
                </a:lnTo>
                <a:lnTo>
                  <a:pt x="624586" y="357886"/>
                </a:lnTo>
                <a:lnTo>
                  <a:pt x="628523" y="357251"/>
                </a:lnTo>
                <a:lnTo>
                  <a:pt x="629412" y="345059"/>
                </a:lnTo>
                <a:close/>
              </a:path>
              <a:path w="893445" h="596900" extrusionOk="0">
                <a:moveTo>
                  <a:pt x="650621" y="360426"/>
                </a:moveTo>
                <a:lnTo>
                  <a:pt x="647573" y="358140"/>
                </a:lnTo>
                <a:lnTo>
                  <a:pt x="643128" y="358521"/>
                </a:lnTo>
                <a:lnTo>
                  <a:pt x="641604" y="370713"/>
                </a:lnTo>
                <a:lnTo>
                  <a:pt x="644652" y="372999"/>
                </a:lnTo>
                <a:lnTo>
                  <a:pt x="648970" y="372618"/>
                </a:lnTo>
                <a:lnTo>
                  <a:pt x="650621" y="360426"/>
                </a:lnTo>
                <a:close/>
              </a:path>
              <a:path w="893445" h="596900" extrusionOk="0">
                <a:moveTo>
                  <a:pt x="670433" y="377063"/>
                </a:moveTo>
                <a:lnTo>
                  <a:pt x="667385" y="374904"/>
                </a:lnTo>
                <a:lnTo>
                  <a:pt x="662940" y="375285"/>
                </a:lnTo>
                <a:lnTo>
                  <a:pt x="661416" y="386207"/>
                </a:lnTo>
                <a:lnTo>
                  <a:pt x="664464" y="388239"/>
                </a:lnTo>
                <a:lnTo>
                  <a:pt x="668782" y="387985"/>
                </a:lnTo>
                <a:lnTo>
                  <a:pt x="670433" y="377063"/>
                </a:lnTo>
                <a:close/>
              </a:path>
              <a:path w="893445" h="596900" extrusionOk="0">
                <a:moveTo>
                  <a:pt x="690245" y="392430"/>
                </a:moveTo>
                <a:lnTo>
                  <a:pt x="687197" y="390144"/>
                </a:lnTo>
                <a:lnTo>
                  <a:pt x="682752" y="390525"/>
                </a:lnTo>
                <a:lnTo>
                  <a:pt x="681228" y="402717"/>
                </a:lnTo>
                <a:lnTo>
                  <a:pt x="684276" y="405003"/>
                </a:lnTo>
                <a:lnTo>
                  <a:pt x="688594" y="404622"/>
                </a:lnTo>
                <a:lnTo>
                  <a:pt x="690245" y="392430"/>
                </a:lnTo>
                <a:close/>
              </a:path>
              <a:path w="893445" h="596900" extrusionOk="0">
                <a:moveTo>
                  <a:pt x="708533" y="409067"/>
                </a:moveTo>
                <a:lnTo>
                  <a:pt x="705993" y="406908"/>
                </a:lnTo>
                <a:lnTo>
                  <a:pt x="702310" y="407289"/>
                </a:lnTo>
                <a:lnTo>
                  <a:pt x="701040" y="418211"/>
                </a:lnTo>
                <a:lnTo>
                  <a:pt x="703580" y="420243"/>
                </a:lnTo>
                <a:lnTo>
                  <a:pt x="707263" y="419989"/>
                </a:lnTo>
                <a:lnTo>
                  <a:pt x="708533" y="409067"/>
                </a:lnTo>
                <a:close/>
              </a:path>
              <a:path w="893445" h="596900" extrusionOk="0">
                <a:moveTo>
                  <a:pt x="729488" y="424561"/>
                </a:moveTo>
                <a:lnTo>
                  <a:pt x="726821" y="422148"/>
                </a:lnTo>
                <a:lnTo>
                  <a:pt x="722757" y="422402"/>
                </a:lnTo>
                <a:lnTo>
                  <a:pt x="720852" y="434467"/>
                </a:lnTo>
                <a:lnTo>
                  <a:pt x="723519" y="436880"/>
                </a:lnTo>
                <a:lnTo>
                  <a:pt x="727710" y="436626"/>
                </a:lnTo>
                <a:lnTo>
                  <a:pt x="729488" y="424561"/>
                </a:lnTo>
                <a:close/>
              </a:path>
              <a:path w="893445" h="596900" extrusionOk="0">
                <a:moveTo>
                  <a:pt x="747903" y="442595"/>
                </a:moveTo>
                <a:lnTo>
                  <a:pt x="745109" y="440436"/>
                </a:lnTo>
                <a:lnTo>
                  <a:pt x="741045" y="440690"/>
                </a:lnTo>
                <a:lnTo>
                  <a:pt x="739140" y="451485"/>
                </a:lnTo>
                <a:lnTo>
                  <a:pt x="741807" y="453771"/>
                </a:lnTo>
                <a:lnTo>
                  <a:pt x="745998" y="453517"/>
                </a:lnTo>
                <a:lnTo>
                  <a:pt x="747903" y="442595"/>
                </a:lnTo>
                <a:close/>
              </a:path>
              <a:path w="893445" h="596900" extrusionOk="0">
                <a:moveTo>
                  <a:pt x="766191" y="459359"/>
                </a:moveTo>
                <a:lnTo>
                  <a:pt x="763397" y="457200"/>
                </a:lnTo>
                <a:lnTo>
                  <a:pt x="759333" y="457454"/>
                </a:lnTo>
                <a:lnTo>
                  <a:pt x="757428" y="468249"/>
                </a:lnTo>
                <a:lnTo>
                  <a:pt x="760095" y="470535"/>
                </a:lnTo>
                <a:lnTo>
                  <a:pt x="764286" y="470281"/>
                </a:lnTo>
                <a:lnTo>
                  <a:pt x="766191" y="459359"/>
                </a:lnTo>
                <a:close/>
              </a:path>
              <a:path w="893445" h="596900" extrusionOk="0">
                <a:moveTo>
                  <a:pt x="785876" y="476377"/>
                </a:moveTo>
                <a:lnTo>
                  <a:pt x="783209" y="473964"/>
                </a:lnTo>
                <a:lnTo>
                  <a:pt x="779145" y="474218"/>
                </a:lnTo>
                <a:lnTo>
                  <a:pt x="777240" y="486283"/>
                </a:lnTo>
                <a:lnTo>
                  <a:pt x="779907" y="488696"/>
                </a:lnTo>
                <a:lnTo>
                  <a:pt x="784098" y="488442"/>
                </a:lnTo>
                <a:lnTo>
                  <a:pt x="785876" y="476377"/>
                </a:lnTo>
                <a:close/>
              </a:path>
              <a:path w="893445" h="596900" extrusionOk="0">
                <a:moveTo>
                  <a:pt x="804164" y="493395"/>
                </a:moveTo>
                <a:lnTo>
                  <a:pt x="801751" y="490728"/>
                </a:lnTo>
                <a:lnTo>
                  <a:pt x="797941" y="490728"/>
                </a:lnTo>
                <a:lnTo>
                  <a:pt x="795528" y="503301"/>
                </a:lnTo>
                <a:lnTo>
                  <a:pt x="797941" y="505968"/>
                </a:lnTo>
                <a:lnTo>
                  <a:pt x="801751" y="505968"/>
                </a:lnTo>
                <a:lnTo>
                  <a:pt x="804164" y="493395"/>
                </a:lnTo>
                <a:close/>
              </a:path>
              <a:path w="893445" h="596900" extrusionOk="0">
                <a:moveTo>
                  <a:pt x="822452" y="511429"/>
                </a:moveTo>
                <a:lnTo>
                  <a:pt x="820039" y="509016"/>
                </a:lnTo>
                <a:lnTo>
                  <a:pt x="816229" y="509016"/>
                </a:lnTo>
                <a:lnTo>
                  <a:pt x="813816" y="520319"/>
                </a:lnTo>
                <a:lnTo>
                  <a:pt x="816229" y="522732"/>
                </a:lnTo>
                <a:lnTo>
                  <a:pt x="820039" y="522732"/>
                </a:lnTo>
                <a:lnTo>
                  <a:pt x="822452" y="511429"/>
                </a:lnTo>
                <a:close/>
              </a:path>
              <a:path w="893445" h="596900" extrusionOk="0">
                <a:moveTo>
                  <a:pt x="840740" y="529717"/>
                </a:moveTo>
                <a:lnTo>
                  <a:pt x="838327" y="527304"/>
                </a:lnTo>
                <a:lnTo>
                  <a:pt x="834517" y="527304"/>
                </a:lnTo>
                <a:lnTo>
                  <a:pt x="832104" y="538607"/>
                </a:lnTo>
                <a:lnTo>
                  <a:pt x="834517" y="541020"/>
                </a:lnTo>
                <a:lnTo>
                  <a:pt x="838327" y="541020"/>
                </a:lnTo>
                <a:lnTo>
                  <a:pt x="840740" y="529717"/>
                </a:lnTo>
                <a:close/>
              </a:path>
              <a:path w="893445" h="596900" extrusionOk="0">
                <a:moveTo>
                  <a:pt x="858901" y="548005"/>
                </a:moveTo>
                <a:lnTo>
                  <a:pt x="856107" y="545592"/>
                </a:lnTo>
                <a:lnTo>
                  <a:pt x="851662" y="545592"/>
                </a:lnTo>
                <a:lnTo>
                  <a:pt x="848868" y="556895"/>
                </a:lnTo>
                <a:lnTo>
                  <a:pt x="851662" y="559308"/>
                </a:lnTo>
                <a:lnTo>
                  <a:pt x="856107" y="559308"/>
                </a:lnTo>
                <a:lnTo>
                  <a:pt x="858901" y="548005"/>
                </a:lnTo>
                <a:close/>
              </a:path>
              <a:path w="893445" h="596900" extrusionOk="0">
                <a:moveTo>
                  <a:pt x="876173" y="566547"/>
                </a:moveTo>
                <a:lnTo>
                  <a:pt x="874014" y="564134"/>
                </a:lnTo>
                <a:lnTo>
                  <a:pt x="870077" y="563880"/>
                </a:lnTo>
                <a:lnTo>
                  <a:pt x="867156" y="574548"/>
                </a:lnTo>
                <a:lnTo>
                  <a:pt x="869442" y="576961"/>
                </a:lnTo>
                <a:lnTo>
                  <a:pt x="873252" y="577215"/>
                </a:lnTo>
                <a:lnTo>
                  <a:pt x="876173" y="566547"/>
                </a:lnTo>
                <a:close/>
              </a:path>
              <a:path w="893445" h="596900" extrusionOk="0">
                <a:moveTo>
                  <a:pt x="892937" y="585089"/>
                </a:moveTo>
                <a:lnTo>
                  <a:pt x="890778" y="582422"/>
                </a:lnTo>
                <a:lnTo>
                  <a:pt x="886841" y="582168"/>
                </a:lnTo>
                <a:lnTo>
                  <a:pt x="883920" y="593979"/>
                </a:lnTo>
                <a:lnTo>
                  <a:pt x="886206" y="596646"/>
                </a:lnTo>
                <a:lnTo>
                  <a:pt x="890016" y="596900"/>
                </a:lnTo>
                <a:lnTo>
                  <a:pt x="892937" y="58508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 name="Google Shape;136;p15">
            <a:extLst>
              <a:ext uri="{FF2B5EF4-FFF2-40B4-BE49-F238E27FC236}">
                <a16:creationId xmlns:a16="http://schemas.microsoft.com/office/drawing/2014/main" id="{C730B181-095C-A457-53C8-A4FBFB17D4FE}"/>
              </a:ext>
            </a:extLst>
          </p:cNvPr>
          <p:cNvSpPr/>
          <p:nvPr/>
        </p:nvSpPr>
        <p:spPr>
          <a:xfrm>
            <a:off x="2154032" y="2666507"/>
            <a:ext cx="361315" cy="318135"/>
          </a:xfrm>
          <a:custGeom>
            <a:avLst/>
            <a:gdLst/>
            <a:ahLst/>
            <a:cxnLst/>
            <a:rect l="l" t="t" r="r" b="b"/>
            <a:pathLst>
              <a:path w="361314" h="318135" extrusionOk="0">
                <a:moveTo>
                  <a:pt x="85089" y="318134"/>
                </a:moveTo>
                <a:lnTo>
                  <a:pt x="275844" y="191642"/>
                </a:lnTo>
                <a:lnTo>
                  <a:pt x="318388" y="255524"/>
                </a:lnTo>
                <a:lnTo>
                  <a:pt x="360934" y="43179"/>
                </a:lnTo>
                <a:lnTo>
                  <a:pt x="148336" y="0"/>
                </a:lnTo>
                <a:lnTo>
                  <a:pt x="190880" y="63880"/>
                </a:lnTo>
                <a:lnTo>
                  <a:pt x="0" y="190372"/>
                </a:lnTo>
                <a:lnTo>
                  <a:pt x="85089" y="318134"/>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 name="Google Shape;137;p15">
            <a:extLst>
              <a:ext uri="{FF2B5EF4-FFF2-40B4-BE49-F238E27FC236}">
                <a16:creationId xmlns:a16="http://schemas.microsoft.com/office/drawing/2014/main" id="{79D67D88-17BD-DC31-EE43-2507DAD4E446}"/>
              </a:ext>
            </a:extLst>
          </p:cNvPr>
          <p:cNvSpPr/>
          <p:nvPr/>
        </p:nvSpPr>
        <p:spPr>
          <a:xfrm>
            <a:off x="2045828" y="5402048"/>
            <a:ext cx="679450" cy="459105"/>
          </a:xfrm>
          <a:custGeom>
            <a:avLst/>
            <a:gdLst/>
            <a:ahLst/>
            <a:cxnLst/>
            <a:rect l="l" t="t" r="r" b="b"/>
            <a:pathLst>
              <a:path w="679450" h="459104" extrusionOk="0">
                <a:moveTo>
                  <a:pt x="8610" y="0"/>
                </a:moveTo>
                <a:lnTo>
                  <a:pt x="0" y="0"/>
                </a:lnTo>
                <a:lnTo>
                  <a:pt x="0" y="13246"/>
                </a:lnTo>
                <a:lnTo>
                  <a:pt x="8610" y="13246"/>
                </a:lnTo>
                <a:lnTo>
                  <a:pt x="8610" y="0"/>
                </a:lnTo>
                <a:close/>
              </a:path>
              <a:path w="679450" h="459104" extrusionOk="0">
                <a:moveTo>
                  <a:pt x="27051" y="19215"/>
                </a:moveTo>
                <a:lnTo>
                  <a:pt x="24384" y="16802"/>
                </a:lnTo>
                <a:lnTo>
                  <a:pt x="20193" y="17056"/>
                </a:lnTo>
                <a:lnTo>
                  <a:pt x="18288" y="29121"/>
                </a:lnTo>
                <a:lnTo>
                  <a:pt x="20955" y="31534"/>
                </a:lnTo>
                <a:lnTo>
                  <a:pt x="25146" y="31280"/>
                </a:lnTo>
                <a:lnTo>
                  <a:pt x="27051" y="19215"/>
                </a:lnTo>
                <a:close/>
              </a:path>
              <a:path w="679450" h="459104" extrusionOk="0">
                <a:moveTo>
                  <a:pt x="45339" y="35979"/>
                </a:moveTo>
                <a:lnTo>
                  <a:pt x="42672" y="33566"/>
                </a:lnTo>
                <a:lnTo>
                  <a:pt x="38481" y="33820"/>
                </a:lnTo>
                <a:lnTo>
                  <a:pt x="36576" y="45885"/>
                </a:lnTo>
                <a:lnTo>
                  <a:pt x="39243" y="48298"/>
                </a:lnTo>
                <a:lnTo>
                  <a:pt x="43434" y="48044"/>
                </a:lnTo>
                <a:lnTo>
                  <a:pt x="45339" y="35979"/>
                </a:lnTo>
                <a:close/>
              </a:path>
              <a:path w="679450" h="459104" extrusionOk="0">
                <a:moveTo>
                  <a:pt x="65151" y="52743"/>
                </a:moveTo>
                <a:lnTo>
                  <a:pt x="62484" y="50330"/>
                </a:lnTo>
                <a:lnTo>
                  <a:pt x="58293" y="50584"/>
                </a:lnTo>
                <a:lnTo>
                  <a:pt x="56388" y="62649"/>
                </a:lnTo>
                <a:lnTo>
                  <a:pt x="59055" y="65062"/>
                </a:lnTo>
                <a:lnTo>
                  <a:pt x="63246" y="64808"/>
                </a:lnTo>
                <a:lnTo>
                  <a:pt x="65151" y="52743"/>
                </a:lnTo>
                <a:close/>
              </a:path>
              <a:path w="679450" h="459104" extrusionOk="0">
                <a:moveTo>
                  <a:pt x="83439" y="70777"/>
                </a:moveTo>
                <a:lnTo>
                  <a:pt x="80772" y="68618"/>
                </a:lnTo>
                <a:lnTo>
                  <a:pt x="76581" y="68872"/>
                </a:lnTo>
                <a:lnTo>
                  <a:pt x="74676" y="79667"/>
                </a:lnTo>
                <a:lnTo>
                  <a:pt x="77343" y="81953"/>
                </a:lnTo>
                <a:lnTo>
                  <a:pt x="81534" y="81699"/>
                </a:lnTo>
                <a:lnTo>
                  <a:pt x="83439" y="70777"/>
                </a:lnTo>
                <a:close/>
              </a:path>
              <a:path w="679450" h="459104" extrusionOk="0">
                <a:moveTo>
                  <a:pt x="101854" y="86144"/>
                </a:moveTo>
                <a:lnTo>
                  <a:pt x="99441" y="83858"/>
                </a:lnTo>
                <a:lnTo>
                  <a:pt x="95631" y="84239"/>
                </a:lnTo>
                <a:lnTo>
                  <a:pt x="94488" y="96431"/>
                </a:lnTo>
                <a:lnTo>
                  <a:pt x="97028" y="98717"/>
                </a:lnTo>
                <a:lnTo>
                  <a:pt x="100711" y="98336"/>
                </a:lnTo>
                <a:lnTo>
                  <a:pt x="101854" y="86144"/>
                </a:lnTo>
                <a:close/>
              </a:path>
              <a:path w="679450" h="459104" extrusionOk="0">
                <a:moveTo>
                  <a:pt x="121666" y="102908"/>
                </a:moveTo>
                <a:lnTo>
                  <a:pt x="119253" y="100622"/>
                </a:lnTo>
                <a:lnTo>
                  <a:pt x="115443" y="101003"/>
                </a:lnTo>
                <a:lnTo>
                  <a:pt x="114300" y="113195"/>
                </a:lnTo>
                <a:lnTo>
                  <a:pt x="116840" y="115481"/>
                </a:lnTo>
                <a:lnTo>
                  <a:pt x="120523" y="115100"/>
                </a:lnTo>
                <a:lnTo>
                  <a:pt x="121666" y="102908"/>
                </a:lnTo>
                <a:close/>
              </a:path>
              <a:path w="679450" h="459104" extrusionOk="0">
                <a:moveTo>
                  <a:pt x="141478" y="119418"/>
                </a:moveTo>
                <a:lnTo>
                  <a:pt x="139065" y="117386"/>
                </a:lnTo>
                <a:lnTo>
                  <a:pt x="135255" y="117767"/>
                </a:lnTo>
                <a:lnTo>
                  <a:pt x="134112" y="128689"/>
                </a:lnTo>
                <a:lnTo>
                  <a:pt x="136652" y="130848"/>
                </a:lnTo>
                <a:lnTo>
                  <a:pt x="140335" y="130467"/>
                </a:lnTo>
                <a:lnTo>
                  <a:pt x="141478" y="119418"/>
                </a:lnTo>
                <a:close/>
              </a:path>
              <a:path w="679450" h="459104" extrusionOk="0">
                <a:moveTo>
                  <a:pt x="161290" y="134912"/>
                </a:moveTo>
                <a:lnTo>
                  <a:pt x="158877" y="132626"/>
                </a:lnTo>
                <a:lnTo>
                  <a:pt x="155067" y="133007"/>
                </a:lnTo>
                <a:lnTo>
                  <a:pt x="153924" y="145199"/>
                </a:lnTo>
                <a:lnTo>
                  <a:pt x="156464" y="147485"/>
                </a:lnTo>
                <a:lnTo>
                  <a:pt x="160147" y="147104"/>
                </a:lnTo>
                <a:lnTo>
                  <a:pt x="161290" y="134912"/>
                </a:lnTo>
                <a:close/>
              </a:path>
              <a:path w="679450" h="459104" extrusionOk="0">
                <a:moveTo>
                  <a:pt x="181229" y="150025"/>
                </a:moveTo>
                <a:lnTo>
                  <a:pt x="178435" y="147866"/>
                </a:lnTo>
                <a:lnTo>
                  <a:pt x="174498" y="148501"/>
                </a:lnTo>
                <a:lnTo>
                  <a:pt x="173736" y="160693"/>
                </a:lnTo>
                <a:lnTo>
                  <a:pt x="176530" y="162852"/>
                </a:lnTo>
                <a:lnTo>
                  <a:pt x="180594" y="162217"/>
                </a:lnTo>
                <a:lnTo>
                  <a:pt x="181229" y="150025"/>
                </a:lnTo>
                <a:close/>
              </a:path>
              <a:path w="679450" h="459104" extrusionOk="0">
                <a:moveTo>
                  <a:pt x="201041" y="165265"/>
                </a:moveTo>
                <a:lnTo>
                  <a:pt x="198247" y="163106"/>
                </a:lnTo>
                <a:lnTo>
                  <a:pt x="194310" y="163741"/>
                </a:lnTo>
                <a:lnTo>
                  <a:pt x="193548" y="175933"/>
                </a:lnTo>
                <a:lnTo>
                  <a:pt x="196342" y="178130"/>
                </a:lnTo>
                <a:lnTo>
                  <a:pt x="200406" y="177457"/>
                </a:lnTo>
                <a:lnTo>
                  <a:pt x="201041" y="165265"/>
                </a:lnTo>
                <a:close/>
              </a:path>
              <a:path w="679450" h="459104" extrusionOk="0">
                <a:moveTo>
                  <a:pt x="222377" y="180517"/>
                </a:moveTo>
                <a:lnTo>
                  <a:pt x="219583" y="178346"/>
                </a:lnTo>
                <a:lnTo>
                  <a:pt x="215646" y="178981"/>
                </a:lnTo>
                <a:lnTo>
                  <a:pt x="214884" y="191198"/>
                </a:lnTo>
                <a:lnTo>
                  <a:pt x="217678" y="193370"/>
                </a:lnTo>
                <a:lnTo>
                  <a:pt x="221742" y="192735"/>
                </a:lnTo>
                <a:lnTo>
                  <a:pt x="222377" y="180517"/>
                </a:lnTo>
                <a:close/>
              </a:path>
              <a:path w="679450" h="459104" extrusionOk="0">
                <a:moveTo>
                  <a:pt x="242189" y="195757"/>
                </a:moveTo>
                <a:lnTo>
                  <a:pt x="239395" y="193586"/>
                </a:lnTo>
                <a:lnTo>
                  <a:pt x="235458" y="194221"/>
                </a:lnTo>
                <a:lnTo>
                  <a:pt x="234696" y="206438"/>
                </a:lnTo>
                <a:lnTo>
                  <a:pt x="237490" y="208610"/>
                </a:lnTo>
                <a:lnTo>
                  <a:pt x="241554" y="207975"/>
                </a:lnTo>
                <a:lnTo>
                  <a:pt x="242189" y="195757"/>
                </a:lnTo>
                <a:close/>
              </a:path>
              <a:path w="679450" h="459104" extrusionOk="0">
                <a:moveTo>
                  <a:pt x="263271" y="210693"/>
                </a:moveTo>
                <a:lnTo>
                  <a:pt x="260350" y="208826"/>
                </a:lnTo>
                <a:lnTo>
                  <a:pt x="256413" y="209499"/>
                </a:lnTo>
                <a:lnTo>
                  <a:pt x="256032" y="220522"/>
                </a:lnTo>
                <a:lnTo>
                  <a:pt x="258953" y="222389"/>
                </a:lnTo>
                <a:lnTo>
                  <a:pt x="262890" y="221716"/>
                </a:lnTo>
                <a:lnTo>
                  <a:pt x="263271" y="210693"/>
                </a:lnTo>
                <a:close/>
              </a:path>
              <a:path w="679450" h="459104" extrusionOk="0">
                <a:moveTo>
                  <a:pt x="284607" y="224624"/>
                </a:moveTo>
                <a:lnTo>
                  <a:pt x="281686" y="222542"/>
                </a:lnTo>
                <a:lnTo>
                  <a:pt x="277749" y="223304"/>
                </a:lnTo>
                <a:lnTo>
                  <a:pt x="277368" y="235534"/>
                </a:lnTo>
                <a:lnTo>
                  <a:pt x="280289" y="237617"/>
                </a:lnTo>
                <a:lnTo>
                  <a:pt x="284226" y="236855"/>
                </a:lnTo>
                <a:lnTo>
                  <a:pt x="284607" y="224624"/>
                </a:lnTo>
                <a:close/>
              </a:path>
              <a:path w="679450" h="459104" extrusionOk="0">
                <a:moveTo>
                  <a:pt x="304419" y="239649"/>
                </a:moveTo>
                <a:lnTo>
                  <a:pt x="301498" y="237782"/>
                </a:lnTo>
                <a:lnTo>
                  <a:pt x="297561" y="238455"/>
                </a:lnTo>
                <a:lnTo>
                  <a:pt x="297180" y="249478"/>
                </a:lnTo>
                <a:lnTo>
                  <a:pt x="300101" y="251345"/>
                </a:lnTo>
                <a:lnTo>
                  <a:pt x="304038" y="250659"/>
                </a:lnTo>
                <a:lnTo>
                  <a:pt x="304419" y="239649"/>
                </a:lnTo>
                <a:close/>
              </a:path>
              <a:path w="679450" h="459104" extrusionOk="0">
                <a:moveTo>
                  <a:pt x="325755" y="253365"/>
                </a:moveTo>
                <a:lnTo>
                  <a:pt x="322834" y="251498"/>
                </a:lnTo>
                <a:lnTo>
                  <a:pt x="318897" y="252171"/>
                </a:lnTo>
                <a:lnTo>
                  <a:pt x="318516" y="263194"/>
                </a:lnTo>
                <a:lnTo>
                  <a:pt x="321437" y="265061"/>
                </a:lnTo>
                <a:lnTo>
                  <a:pt x="325374" y="264375"/>
                </a:lnTo>
                <a:lnTo>
                  <a:pt x="325755" y="253365"/>
                </a:lnTo>
                <a:close/>
              </a:path>
              <a:path w="679450" h="459104" extrusionOk="0">
                <a:moveTo>
                  <a:pt x="346964" y="277977"/>
                </a:moveTo>
                <a:lnTo>
                  <a:pt x="346710" y="266954"/>
                </a:lnTo>
                <a:lnTo>
                  <a:pt x="343789" y="265214"/>
                </a:lnTo>
                <a:lnTo>
                  <a:pt x="339852" y="266065"/>
                </a:lnTo>
                <a:lnTo>
                  <a:pt x="339979" y="277075"/>
                </a:lnTo>
                <a:lnTo>
                  <a:pt x="343027" y="278828"/>
                </a:lnTo>
                <a:lnTo>
                  <a:pt x="346964" y="277977"/>
                </a:lnTo>
                <a:close/>
              </a:path>
              <a:path w="679450" h="459104" extrusionOk="0">
                <a:moveTo>
                  <a:pt x="368300" y="291693"/>
                </a:moveTo>
                <a:lnTo>
                  <a:pt x="368046" y="280670"/>
                </a:lnTo>
                <a:lnTo>
                  <a:pt x="365125" y="278930"/>
                </a:lnTo>
                <a:lnTo>
                  <a:pt x="361188" y="279781"/>
                </a:lnTo>
                <a:lnTo>
                  <a:pt x="361315" y="290791"/>
                </a:lnTo>
                <a:lnTo>
                  <a:pt x="364363" y="292544"/>
                </a:lnTo>
                <a:lnTo>
                  <a:pt x="368300" y="291693"/>
                </a:lnTo>
                <a:close/>
              </a:path>
              <a:path w="679450" h="459104" extrusionOk="0">
                <a:moveTo>
                  <a:pt x="391160" y="305295"/>
                </a:moveTo>
                <a:lnTo>
                  <a:pt x="390906" y="293052"/>
                </a:lnTo>
                <a:lnTo>
                  <a:pt x="387985" y="291122"/>
                </a:lnTo>
                <a:lnTo>
                  <a:pt x="384048" y="292061"/>
                </a:lnTo>
                <a:lnTo>
                  <a:pt x="384175" y="304304"/>
                </a:lnTo>
                <a:lnTo>
                  <a:pt x="387223" y="306247"/>
                </a:lnTo>
                <a:lnTo>
                  <a:pt x="391160" y="305295"/>
                </a:lnTo>
                <a:close/>
              </a:path>
              <a:path w="679450" h="459104" extrusionOk="0">
                <a:moveTo>
                  <a:pt x="412496" y="319011"/>
                </a:moveTo>
                <a:lnTo>
                  <a:pt x="412242" y="306768"/>
                </a:lnTo>
                <a:lnTo>
                  <a:pt x="409321" y="304838"/>
                </a:lnTo>
                <a:lnTo>
                  <a:pt x="405384" y="305777"/>
                </a:lnTo>
                <a:lnTo>
                  <a:pt x="405511" y="318020"/>
                </a:lnTo>
                <a:lnTo>
                  <a:pt x="408559" y="319963"/>
                </a:lnTo>
                <a:lnTo>
                  <a:pt x="412496" y="319011"/>
                </a:lnTo>
                <a:close/>
              </a:path>
              <a:path w="679450" h="459104" extrusionOk="0">
                <a:moveTo>
                  <a:pt x="434340" y="331177"/>
                </a:moveTo>
                <a:lnTo>
                  <a:pt x="433705" y="320179"/>
                </a:lnTo>
                <a:lnTo>
                  <a:pt x="430530" y="318554"/>
                </a:lnTo>
                <a:lnTo>
                  <a:pt x="426720" y="319557"/>
                </a:lnTo>
                <a:lnTo>
                  <a:pt x="427355" y="330568"/>
                </a:lnTo>
                <a:lnTo>
                  <a:pt x="430403" y="332181"/>
                </a:lnTo>
                <a:lnTo>
                  <a:pt x="434340" y="331177"/>
                </a:lnTo>
                <a:close/>
              </a:path>
              <a:path w="679450" h="459104" extrusionOk="0">
                <a:moveTo>
                  <a:pt x="457200" y="343369"/>
                </a:moveTo>
                <a:lnTo>
                  <a:pt x="456565" y="332371"/>
                </a:lnTo>
                <a:lnTo>
                  <a:pt x="453390" y="330746"/>
                </a:lnTo>
                <a:lnTo>
                  <a:pt x="449580" y="331762"/>
                </a:lnTo>
                <a:lnTo>
                  <a:pt x="450215" y="342760"/>
                </a:lnTo>
                <a:lnTo>
                  <a:pt x="453263" y="344373"/>
                </a:lnTo>
                <a:lnTo>
                  <a:pt x="457200" y="343369"/>
                </a:lnTo>
                <a:close/>
              </a:path>
              <a:path w="679450" h="459104" extrusionOk="0">
                <a:moveTo>
                  <a:pt x="478536" y="355561"/>
                </a:moveTo>
                <a:lnTo>
                  <a:pt x="477901" y="344563"/>
                </a:lnTo>
                <a:lnTo>
                  <a:pt x="474726" y="342938"/>
                </a:lnTo>
                <a:lnTo>
                  <a:pt x="470916" y="343954"/>
                </a:lnTo>
                <a:lnTo>
                  <a:pt x="471551" y="354952"/>
                </a:lnTo>
                <a:lnTo>
                  <a:pt x="474599" y="356565"/>
                </a:lnTo>
                <a:lnTo>
                  <a:pt x="478536" y="355561"/>
                </a:lnTo>
                <a:close/>
              </a:path>
              <a:path w="679450" h="459104" extrusionOk="0">
                <a:moveTo>
                  <a:pt x="501396" y="367753"/>
                </a:moveTo>
                <a:lnTo>
                  <a:pt x="500761" y="356755"/>
                </a:lnTo>
                <a:lnTo>
                  <a:pt x="497713" y="355130"/>
                </a:lnTo>
                <a:lnTo>
                  <a:pt x="493776" y="356146"/>
                </a:lnTo>
                <a:lnTo>
                  <a:pt x="494411" y="367144"/>
                </a:lnTo>
                <a:lnTo>
                  <a:pt x="497459" y="368757"/>
                </a:lnTo>
                <a:lnTo>
                  <a:pt x="501396" y="367753"/>
                </a:lnTo>
                <a:close/>
              </a:path>
              <a:path w="679450" h="459104" extrusionOk="0">
                <a:moveTo>
                  <a:pt x="524129" y="379768"/>
                </a:moveTo>
                <a:lnTo>
                  <a:pt x="522859" y="368808"/>
                </a:lnTo>
                <a:lnTo>
                  <a:pt x="519303" y="367322"/>
                </a:lnTo>
                <a:lnTo>
                  <a:pt x="515112" y="368503"/>
                </a:lnTo>
                <a:lnTo>
                  <a:pt x="516509" y="379463"/>
                </a:lnTo>
                <a:lnTo>
                  <a:pt x="519938" y="380949"/>
                </a:lnTo>
                <a:lnTo>
                  <a:pt x="524129" y="379768"/>
                </a:lnTo>
                <a:close/>
              </a:path>
              <a:path w="679450" h="459104" extrusionOk="0">
                <a:moveTo>
                  <a:pt x="546989" y="391820"/>
                </a:moveTo>
                <a:lnTo>
                  <a:pt x="545719" y="379641"/>
                </a:lnTo>
                <a:lnTo>
                  <a:pt x="542163" y="377990"/>
                </a:lnTo>
                <a:lnTo>
                  <a:pt x="537972" y="379298"/>
                </a:lnTo>
                <a:lnTo>
                  <a:pt x="539369" y="391477"/>
                </a:lnTo>
                <a:lnTo>
                  <a:pt x="542798" y="393128"/>
                </a:lnTo>
                <a:lnTo>
                  <a:pt x="546989" y="391820"/>
                </a:lnTo>
                <a:close/>
              </a:path>
              <a:path w="679450" h="459104" extrusionOk="0">
                <a:moveTo>
                  <a:pt x="568325" y="402628"/>
                </a:moveTo>
                <a:lnTo>
                  <a:pt x="567309" y="391668"/>
                </a:lnTo>
                <a:lnTo>
                  <a:pt x="564375" y="390182"/>
                </a:lnTo>
                <a:lnTo>
                  <a:pt x="560832" y="391363"/>
                </a:lnTo>
                <a:lnTo>
                  <a:pt x="561975" y="402323"/>
                </a:lnTo>
                <a:lnTo>
                  <a:pt x="564896" y="403809"/>
                </a:lnTo>
                <a:lnTo>
                  <a:pt x="568325" y="402628"/>
                </a:lnTo>
                <a:close/>
              </a:path>
              <a:path w="679450" h="459104" extrusionOk="0">
                <a:moveTo>
                  <a:pt x="591185" y="414680"/>
                </a:moveTo>
                <a:lnTo>
                  <a:pt x="590169" y="402501"/>
                </a:lnTo>
                <a:lnTo>
                  <a:pt x="587248" y="400850"/>
                </a:lnTo>
                <a:lnTo>
                  <a:pt x="583692" y="402158"/>
                </a:lnTo>
                <a:lnTo>
                  <a:pt x="584835" y="414337"/>
                </a:lnTo>
                <a:lnTo>
                  <a:pt x="587756" y="415988"/>
                </a:lnTo>
                <a:lnTo>
                  <a:pt x="591185" y="414680"/>
                </a:lnTo>
                <a:close/>
              </a:path>
              <a:path w="679450" h="459104" extrusionOk="0">
                <a:moveTo>
                  <a:pt x="615442" y="425297"/>
                </a:moveTo>
                <a:lnTo>
                  <a:pt x="613651" y="414401"/>
                </a:lnTo>
                <a:lnTo>
                  <a:pt x="610349" y="413042"/>
                </a:lnTo>
                <a:lnTo>
                  <a:pt x="606552" y="414375"/>
                </a:lnTo>
                <a:lnTo>
                  <a:pt x="608330" y="425272"/>
                </a:lnTo>
                <a:lnTo>
                  <a:pt x="611632" y="426631"/>
                </a:lnTo>
                <a:lnTo>
                  <a:pt x="615442" y="425297"/>
                </a:lnTo>
                <a:close/>
              </a:path>
              <a:path w="679450" h="459104" extrusionOk="0">
                <a:moveTo>
                  <a:pt x="638302" y="435965"/>
                </a:moveTo>
                <a:lnTo>
                  <a:pt x="636524" y="425069"/>
                </a:lnTo>
                <a:lnTo>
                  <a:pt x="633222" y="423710"/>
                </a:lnTo>
                <a:lnTo>
                  <a:pt x="629399" y="425043"/>
                </a:lnTo>
                <a:lnTo>
                  <a:pt x="631177" y="435940"/>
                </a:lnTo>
                <a:lnTo>
                  <a:pt x="634492" y="437299"/>
                </a:lnTo>
                <a:lnTo>
                  <a:pt x="638302" y="435965"/>
                </a:lnTo>
                <a:close/>
              </a:path>
              <a:path w="679450" h="459104" extrusionOk="0">
                <a:moveTo>
                  <a:pt x="661149" y="446468"/>
                </a:moveTo>
                <a:lnTo>
                  <a:pt x="659384" y="434365"/>
                </a:lnTo>
                <a:lnTo>
                  <a:pt x="656082" y="432854"/>
                </a:lnTo>
                <a:lnTo>
                  <a:pt x="652272" y="434340"/>
                </a:lnTo>
                <a:lnTo>
                  <a:pt x="654050" y="446443"/>
                </a:lnTo>
                <a:lnTo>
                  <a:pt x="657352" y="447954"/>
                </a:lnTo>
                <a:lnTo>
                  <a:pt x="661149" y="446468"/>
                </a:lnTo>
                <a:close/>
              </a:path>
              <a:path w="679450" h="459104" extrusionOk="0">
                <a:moveTo>
                  <a:pt x="679335" y="443534"/>
                </a:moveTo>
                <a:lnTo>
                  <a:pt x="675132" y="443534"/>
                </a:lnTo>
                <a:lnTo>
                  <a:pt x="675132" y="458622"/>
                </a:lnTo>
                <a:lnTo>
                  <a:pt x="679335" y="458622"/>
                </a:lnTo>
                <a:lnTo>
                  <a:pt x="679335" y="44353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 name="Google Shape;139;p15">
            <a:extLst>
              <a:ext uri="{FF2B5EF4-FFF2-40B4-BE49-F238E27FC236}">
                <a16:creationId xmlns:a16="http://schemas.microsoft.com/office/drawing/2014/main" id="{98695A97-D2BC-B9D2-0064-65F84910A252}"/>
              </a:ext>
            </a:extLst>
          </p:cNvPr>
          <p:cNvSpPr/>
          <p:nvPr/>
        </p:nvSpPr>
        <p:spPr>
          <a:xfrm rot="20960025">
            <a:off x="2256044" y="5510264"/>
            <a:ext cx="330835" cy="323215"/>
          </a:xfrm>
          <a:custGeom>
            <a:avLst/>
            <a:gdLst/>
            <a:ahLst/>
            <a:cxnLst/>
            <a:rect l="l" t="t" r="r" b="b"/>
            <a:pathLst>
              <a:path w="330835" h="323214" extrusionOk="0">
                <a:moveTo>
                  <a:pt x="330453" y="211035"/>
                </a:moveTo>
                <a:lnTo>
                  <a:pt x="163322" y="55879"/>
                </a:lnTo>
                <a:lnTo>
                  <a:pt x="215011" y="0"/>
                </a:lnTo>
                <a:lnTo>
                  <a:pt x="0" y="8000"/>
                </a:lnTo>
                <a:lnTo>
                  <a:pt x="8382" y="223494"/>
                </a:lnTo>
                <a:lnTo>
                  <a:pt x="60071" y="167614"/>
                </a:lnTo>
                <a:lnTo>
                  <a:pt x="227202" y="322783"/>
                </a:lnTo>
                <a:lnTo>
                  <a:pt x="330453" y="211035"/>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 name="Google Shape;140;p15">
            <a:extLst>
              <a:ext uri="{FF2B5EF4-FFF2-40B4-BE49-F238E27FC236}">
                <a16:creationId xmlns:a16="http://schemas.microsoft.com/office/drawing/2014/main" id="{E929FCC7-05A7-6D52-B37F-3D76116AD70A}"/>
              </a:ext>
            </a:extLst>
          </p:cNvPr>
          <p:cNvSpPr/>
          <p:nvPr/>
        </p:nvSpPr>
        <p:spPr>
          <a:xfrm>
            <a:off x="4975083" y="5249688"/>
            <a:ext cx="1038860" cy="595630"/>
          </a:xfrm>
          <a:custGeom>
            <a:avLst/>
            <a:gdLst/>
            <a:ahLst/>
            <a:cxnLst/>
            <a:rect l="l" t="t" r="r" b="b"/>
            <a:pathLst>
              <a:path w="1038859" h="595629" extrusionOk="0">
                <a:moveTo>
                  <a:pt x="9525" y="582168"/>
                </a:moveTo>
                <a:lnTo>
                  <a:pt x="0" y="582168"/>
                </a:lnTo>
                <a:lnTo>
                  <a:pt x="0" y="595287"/>
                </a:lnTo>
                <a:lnTo>
                  <a:pt x="9525" y="595287"/>
                </a:lnTo>
                <a:lnTo>
                  <a:pt x="9525" y="582168"/>
                </a:lnTo>
                <a:close/>
              </a:path>
              <a:path w="1038859" h="595629" extrusionOk="0">
                <a:moveTo>
                  <a:pt x="33909" y="582714"/>
                </a:moveTo>
                <a:lnTo>
                  <a:pt x="25527" y="574548"/>
                </a:lnTo>
                <a:lnTo>
                  <a:pt x="22352" y="575652"/>
                </a:lnTo>
                <a:lnTo>
                  <a:pt x="20574" y="579488"/>
                </a:lnTo>
                <a:lnTo>
                  <a:pt x="28956" y="587667"/>
                </a:lnTo>
                <a:lnTo>
                  <a:pt x="32131" y="586549"/>
                </a:lnTo>
                <a:lnTo>
                  <a:pt x="33909" y="582714"/>
                </a:lnTo>
                <a:close/>
              </a:path>
              <a:path w="1038859" h="595629" extrusionOk="0">
                <a:moveTo>
                  <a:pt x="58293" y="575094"/>
                </a:moveTo>
                <a:lnTo>
                  <a:pt x="49911" y="566928"/>
                </a:lnTo>
                <a:lnTo>
                  <a:pt x="46736" y="568032"/>
                </a:lnTo>
                <a:lnTo>
                  <a:pt x="44958" y="571868"/>
                </a:lnTo>
                <a:lnTo>
                  <a:pt x="53340" y="580047"/>
                </a:lnTo>
                <a:lnTo>
                  <a:pt x="56515" y="578929"/>
                </a:lnTo>
                <a:lnTo>
                  <a:pt x="58293" y="575094"/>
                </a:lnTo>
                <a:close/>
              </a:path>
              <a:path w="1038859" h="595629" extrusionOk="0">
                <a:moveTo>
                  <a:pt x="82677" y="568096"/>
                </a:moveTo>
                <a:lnTo>
                  <a:pt x="74295" y="560832"/>
                </a:lnTo>
                <a:lnTo>
                  <a:pt x="71120" y="561822"/>
                </a:lnTo>
                <a:lnTo>
                  <a:pt x="69342" y="565226"/>
                </a:lnTo>
                <a:lnTo>
                  <a:pt x="77724" y="572490"/>
                </a:lnTo>
                <a:lnTo>
                  <a:pt x="80899" y="571500"/>
                </a:lnTo>
                <a:lnTo>
                  <a:pt x="82677" y="568096"/>
                </a:lnTo>
                <a:close/>
              </a:path>
              <a:path w="1038859" h="595629" extrusionOk="0">
                <a:moveTo>
                  <a:pt x="107061" y="560476"/>
                </a:moveTo>
                <a:lnTo>
                  <a:pt x="98679" y="553212"/>
                </a:lnTo>
                <a:lnTo>
                  <a:pt x="95504" y="554202"/>
                </a:lnTo>
                <a:lnTo>
                  <a:pt x="93726" y="557606"/>
                </a:lnTo>
                <a:lnTo>
                  <a:pt x="102108" y="564870"/>
                </a:lnTo>
                <a:lnTo>
                  <a:pt x="105283" y="563880"/>
                </a:lnTo>
                <a:lnTo>
                  <a:pt x="107061" y="560476"/>
                </a:lnTo>
                <a:close/>
              </a:path>
              <a:path w="1038859" h="595629" extrusionOk="0">
                <a:moveTo>
                  <a:pt x="131572" y="551319"/>
                </a:moveTo>
                <a:lnTo>
                  <a:pt x="121793" y="544068"/>
                </a:lnTo>
                <a:lnTo>
                  <a:pt x="118364" y="545249"/>
                </a:lnTo>
                <a:lnTo>
                  <a:pt x="116586" y="548919"/>
                </a:lnTo>
                <a:lnTo>
                  <a:pt x="126238" y="556171"/>
                </a:lnTo>
                <a:lnTo>
                  <a:pt x="129667" y="554977"/>
                </a:lnTo>
                <a:lnTo>
                  <a:pt x="131572" y="551319"/>
                </a:lnTo>
                <a:close/>
              </a:path>
              <a:path w="1038859" h="595629" extrusionOk="0">
                <a:moveTo>
                  <a:pt x="155956" y="543699"/>
                </a:moveTo>
                <a:lnTo>
                  <a:pt x="146177" y="536448"/>
                </a:lnTo>
                <a:lnTo>
                  <a:pt x="142748" y="537629"/>
                </a:lnTo>
                <a:lnTo>
                  <a:pt x="140970" y="541299"/>
                </a:lnTo>
                <a:lnTo>
                  <a:pt x="150622" y="548551"/>
                </a:lnTo>
                <a:lnTo>
                  <a:pt x="154051" y="547357"/>
                </a:lnTo>
                <a:lnTo>
                  <a:pt x="155956" y="543699"/>
                </a:lnTo>
                <a:close/>
              </a:path>
              <a:path w="1038859" h="595629" extrusionOk="0">
                <a:moveTo>
                  <a:pt x="178816" y="534555"/>
                </a:moveTo>
                <a:lnTo>
                  <a:pt x="170053" y="527304"/>
                </a:lnTo>
                <a:lnTo>
                  <a:pt x="167005" y="528485"/>
                </a:lnTo>
                <a:lnTo>
                  <a:pt x="165354" y="532155"/>
                </a:lnTo>
                <a:lnTo>
                  <a:pt x="174117" y="539407"/>
                </a:lnTo>
                <a:lnTo>
                  <a:pt x="177165" y="538213"/>
                </a:lnTo>
                <a:lnTo>
                  <a:pt x="178816" y="534555"/>
                </a:lnTo>
                <a:close/>
              </a:path>
              <a:path w="1038859" h="595629" extrusionOk="0">
                <a:moveTo>
                  <a:pt x="203200" y="525411"/>
                </a:moveTo>
                <a:lnTo>
                  <a:pt x="193421" y="518160"/>
                </a:lnTo>
                <a:lnTo>
                  <a:pt x="189992" y="519341"/>
                </a:lnTo>
                <a:lnTo>
                  <a:pt x="188214" y="523011"/>
                </a:lnTo>
                <a:lnTo>
                  <a:pt x="197866" y="530263"/>
                </a:lnTo>
                <a:lnTo>
                  <a:pt x="201295" y="529069"/>
                </a:lnTo>
                <a:lnTo>
                  <a:pt x="203200" y="525411"/>
                </a:lnTo>
                <a:close/>
              </a:path>
              <a:path w="1038859" h="595629" extrusionOk="0">
                <a:moveTo>
                  <a:pt x="227584" y="517372"/>
                </a:moveTo>
                <a:lnTo>
                  <a:pt x="217678" y="510540"/>
                </a:lnTo>
                <a:lnTo>
                  <a:pt x="214249" y="511873"/>
                </a:lnTo>
                <a:lnTo>
                  <a:pt x="212598" y="515607"/>
                </a:lnTo>
                <a:lnTo>
                  <a:pt x="222631" y="522439"/>
                </a:lnTo>
                <a:lnTo>
                  <a:pt x="226060" y="521106"/>
                </a:lnTo>
                <a:lnTo>
                  <a:pt x="227584" y="517372"/>
                </a:lnTo>
                <a:close/>
              </a:path>
              <a:path w="1038859" h="595629" extrusionOk="0">
                <a:moveTo>
                  <a:pt x="250444" y="506704"/>
                </a:moveTo>
                <a:lnTo>
                  <a:pt x="240538" y="499872"/>
                </a:lnTo>
                <a:lnTo>
                  <a:pt x="237109" y="501205"/>
                </a:lnTo>
                <a:lnTo>
                  <a:pt x="235458" y="504939"/>
                </a:lnTo>
                <a:lnTo>
                  <a:pt x="245491" y="511771"/>
                </a:lnTo>
                <a:lnTo>
                  <a:pt x="248920" y="510438"/>
                </a:lnTo>
                <a:lnTo>
                  <a:pt x="250444" y="506704"/>
                </a:lnTo>
                <a:close/>
              </a:path>
              <a:path w="1038859" h="595629" extrusionOk="0">
                <a:moveTo>
                  <a:pt x="273431" y="497560"/>
                </a:moveTo>
                <a:lnTo>
                  <a:pt x="264414" y="490728"/>
                </a:lnTo>
                <a:lnTo>
                  <a:pt x="261366" y="492061"/>
                </a:lnTo>
                <a:lnTo>
                  <a:pt x="259842" y="495795"/>
                </a:lnTo>
                <a:lnTo>
                  <a:pt x="268859" y="502627"/>
                </a:lnTo>
                <a:lnTo>
                  <a:pt x="271907" y="501294"/>
                </a:lnTo>
                <a:lnTo>
                  <a:pt x="273431" y="497560"/>
                </a:lnTo>
                <a:close/>
              </a:path>
              <a:path w="1038859" h="595629" extrusionOk="0">
                <a:moveTo>
                  <a:pt x="297688" y="488416"/>
                </a:moveTo>
                <a:lnTo>
                  <a:pt x="287782" y="481584"/>
                </a:lnTo>
                <a:lnTo>
                  <a:pt x="284353" y="482917"/>
                </a:lnTo>
                <a:lnTo>
                  <a:pt x="282702" y="486651"/>
                </a:lnTo>
                <a:lnTo>
                  <a:pt x="292735" y="493483"/>
                </a:lnTo>
                <a:lnTo>
                  <a:pt x="296164" y="492150"/>
                </a:lnTo>
                <a:lnTo>
                  <a:pt x="297688" y="488416"/>
                </a:lnTo>
                <a:close/>
              </a:path>
              <a:path w="1038859" h="595629" extrusionOk="0">
                <a:moveTo>
                  <a:pt x="320675" y="478840"/>
                </a:moveTo>
                <a:lnTo>
                  <a:pt x="311404" y="472440"/>
                </a:lnTo>
                <a:lnTo>
                  <a:pt x="308356" y="473913"/>
                </a:lnTo>
                <a:lnTo>
                  <a:pt x="307086" y="477723"/>
                </a:lnTo>
                <a:lnTo>
                  <a:pt x="316357" y="484111"/>
                </a:lnTo>
                <a:lnTo>
                  <a:pt x="319405" y="482638"/>
                </a:lnTo>
                <a:lnTo>
                  <a:pt x="320675" y="478840"/>
                </a:lnTo>
                <a:close/>
              </a:path>
              <a:path w="1038859" h="595629" extrusionOk="0">
                <a:moveTo>
                  <a:pt x="345059" y="468172"/>
                </a:moveTo>
                <a:lnTo>
                  <a:pt x="334772" y="461772"/>
                </a:lnTo>
                <a:lnTo>
                  <a:pt x="331470" y="463245"/>
                </a:lnTo>
                <a:lnTo>
                  <a:pt x="329946" y="467055"/>
                </a:lnTo>
                <a:lnTo>
                  <a:pt x="340233" y="473443"/>
                </a:lnTo>
                <a:lnTo>
                  <a:pt x="343535" y="471970"/>
                </a:lnTo>
                <a:lnTo>
                  <a:pt x="345059" y="468172"/>
                </a:lnTo>
                <a:close/>
              </a:path>
              <a:path w="1038859" h="595629" extrusionOk="0">
                <a:moveTo>
                  <a:pt x="367919" y="457504"/>
                </a:moveTo>
                <a:lnTo>
                  <a:pt x="357632" y="451104"/>
                </a:lnTo>
                <a:lnTo>
                  <a:pt x="354330" y="452577"/>
                </a:lnTo>
                <a:lnTo>
                  <a:pt x="352806" y="456387"/>
                </a:lnTo>
                <a:lnTo>
                  <a:pt x="363093" y="462775"/>
                </a:lnTo>
                <a:lnTo>
                  <a:pt x="366395" y="461302"/>
                </a:lnTo>
                <a:lnTo>
                  <a:pt x="367919" y="457504"/>
                </a:lnTo>
                <a:close/>
              </a:path>
              <a:path w="1038859" h="595629" extrusionOk="0">
                <a:moveTo>
                  <a:pt x="390779" y="446836"/>
                </a:moveTo>
                <a:lnTo>
                  <a:pt x="380492" y="440436"/>
                </a:lnTo>
                <a:lnTo>
                  <a:pt x="377190" y="441909"/>
                </a:lnTo>
                <a:lnTo>
                  <a:pt x="375666" y="445719"/>
                </a:lnTo>
                <a:lnTo>
                  <a:pt x="385953" y="452107"/>
                </a:lnTo>
                <a:lnTo>
                  <a:pt x="389255" y="450634"/>
                </a:lnTo>
                <a:lnTo>
                  <a:pt x="390779" y="446836"/>
                </a:lnTo>
                <a:close/>
              </a:path>
              <a:path w="1038859" h="595629" extrusionOk="0">
                <a:moveTo>
                  <a:pt x="413639" y="436168"/>
                </a:moveTo>
                <a:lnTo>
                  <a:pt x="404368" y="429768"/>
                </a:lnTo>
                <a:lnTo>
                  <a:pt x="401320" y="431241"/>
                </a:lnTo>
                <a:lnTo>
                  <a:pt x="400050" y="435051"/>
                </a:lnTo>
                <a:lnTo>
                  <a:pt x="409321" y="441439"/>
                </a:lnTo>
                <a:lnTo>
                  <a:pt x="412369" y="439966"/>
                </a:lnTo>
                <a:lnTo>
                  <a:pt x="413639" y="436168"/>
                </a:lnTo>
                <a:close/>
              </a:path>
              <a:path w="1038859" h="595629" extrusionOk="0">
                <a:moveTo>
                  <a:pt x="436499" y="425373"/>
                </a:moveTo>
                <a:lnTo>
                  <a:pt x="426974" y="419100"/>
                </a:lnTo>
                <a:lnTo>
                  <a:pt x="424053" y="420801"/>
                </a:lnTo>
                <a:lnTo>
                  <a:pt x="422910" y="424891"/>
                </a:lnTo>
                <a:lnTo>
                  <a:pt x="432435" y="431165"/>
                </a:lnTo>
                <a:lnTo>
                  <a:pt x="435356" y="429463"/>
                </a:lnTo>
                <a:lnTo>
                  <a:pt x="436499" y="425373"/>
                </a:lnTo>
                <a:close/>
              </a:path>
              <a:path w="1038859" h="595629" extrusionOk="0">
                <a:moveTo>
                  <a:pt x="459359" y="413931"/>
                </a:moveTo>
                <a:lnTo>
                  <a:pt x="448818" y="408432"/>
                </a:lnTo>
                <a:lnTo>
                  <a:pt x="445516" y="409930"/>
                </a:lnTo>
                <a:lnTo>
                  <a:pt x="444246" y="413499"/>
                </a:lnTo>
                <a:lnTo>
                  <a:pt x="454787" y="418985"/>
                </a:lnTo>
                <a:lnTo>
                  <a:pt x="458089" y="417499"/>
                </a:lnTo>
                <a:lnTo>
                  <a:pt x="459359" y="413931"/>
                </a:lnTo>
                <a:close/>
              </a:path>
              <a:path w="1038859" h="595629" extrusionOk="0">
                <a:moveTo>
                  <a:pt x="482219" y="402513"/>
                </a:moveTo>
                <a:lnTo>
                  <a:pt x="471678" y="396240"/>
                </a:lnTo>
                <a:lnTo>
                  <a:pt x="468376" y="397941"/>
                </a:lnTo>
                <a:lnTo>
                  <a:pt x="467106" y="402031"/>
                </a:lnTo>
                <a:lnTo>
                  <a:pt x="477647" y="408305"/>
                </a:lnTo>
                <a:lnTo>
                  <a:pt x="480949" y="406603"/>
                </a:lnTo>
                <a:lnTo>
                  <a:pt x="482219" y="402513"/>
                </a:lnTo>
                <a:close/>
              </a:path>
              <a:path w="1038859" h="595629" extrusionOk="0">
                <a:moveTo>
                  <a:pt x="505079" y="391071"/>
                </a:moveTo>
                <a:lnTo>
                  <a:pt x="494538" y="385572"/>
                </a:lnTo>
                <a:lnTo>
                  <a:pt x="491236" y="387070"/>
                </a:lnTo>
                <a:lnTo>
                  <a:pt x="489966" y="390639"/>
                </a:lnTo>
                <a:lnTo>
                  <a:pt x="500507" y="396125"/>
                </a:lnTo>
                <a:lnTo>
                  <a:pt x="503809" y="394639"/>
                </a:lnTo>
                <a:lnTo>
                  <a:pt x="505079" y="391071"/>
                </a:lnTo>
                <a:close/>
              </a:path>
              <a:path w="1038859" h="595629" extrusionOk="0">
                <a:moveTo>
                  <a:pt x="526415" y="378447"/>
                </a:moveTo>
                <a:lnTo>
                  <a:pt x="516763" y="373380"/>
                </a:lnTo>
                <a:lnTo>
                  <a:pt x="513842" y="375005"/>
                </a:lnTo>
                <a:lnTo>
                  <a:pt x="512826" y="378625"/>
                </a:lnTo>
                <a:lnTo>
                  <a:pt x="522605" y="383679"/>
                </a:lnTo>
                <a:lnTo>
                  <a:pt x="525399" y="382066"/>
                </a:lnTo>
                <a:lnTo>
                  <a:pt x="526415" y="378447"/>
                </a:lnTo>
                <a:close/>
              </a:path>
              <a:path w="1038859" h="595629" extrusionOk="0">
                <a:moveTo>
                  <a:pt x="549275" y="366255"/>
                </a:moveTo>
                <a:lnTo>
                  <a:pt x="538480" y="361188"/>
                </a:lnTo>
                <a:lnTo>
                  <a:pt x="535305" y="362813"/>
                </a:lnTo>
                <a:lnTo>
                  <a:pt x="534162" y="366433"/>
                </a:lnTo>
                <a:lnTo>
                  <a:pt x="544957" y="371500"/>
                </a:lnTo>
                <a:lnTo>
                  <a:pt x="548259" y="369874"/>
                </a:lnTo>
                <a:lnTo>
                  <a:pt x="549275" y="366255"/>
                </a:lnTo>
                <a:close/>
              </a:path>
              <a:path w="1038859" h="595629" extrusionOk="0">
                <a:moveTo>
                  <a:pt x="572135" y="353263"/>
                </a:moveTo>
                <a:lnTo>
                  <a:pt x="561340" y="347472"/>
                </a:lnTo>
                <a:lnTo>
                  <a:pt x="558165" y="349326"/>
                </a:lnTo>
                <a:lnTo>
                  <a:pt x="557022" y="353466"/>
                </a:lnTo>
                <a:lnTo>
                  <a:pt x="567817" y="359244"/>
                </a:lnTo>
                <a:lnTo>
                  <a:pt x="571119" y="357403"/>
                </a:lnTo>
                <a:lnTo>
                  <a:pt x="572135" y="353263"/>
                </a:lnTo>
                <a:close/>
              </a:path>
              <a:path w="1038859" h="595629" extrusionOk="0">
                <a:moveTo>
                  <a:pt x="593471" y="341071"/>
                </a:moveTo>
                <a:lnTo>
                  <a:pt x="583819" y="335280"/>
                </a:lnTo>
                <a:lnTo>
                  <a:pt x="580898" y="337134"/>
                </a:lnTo>
                <a:lnTo>
                  <a:pt x="579882" y="341274"/>
                </a:lnTo>
                <a:lnTo>
                  <a:pt x="589661" y="347052"/>
                </a:lnTo>
                <a:lnTo>
                  <a:pt x="592455" y="345211"/>
                </a:lnTo>
                <a:lnTo>
                  <a:pt x="593471" y="341071"/>
                </a:lnTo>
                <a:close/>
              </a:path>
              <a:path w="1038859" h="595629" extrusionOk="0">
                <a:moveTo>
                  <a:pt x="616331" y="327990"/>
                </a:moveTo>
                <a:lnTo>
                  <a:pt x="605282" y="323088"/>
                </a:lnTo>
                <a:lnTo>
                  <a:pt x="602107" y="324929"/>
                </a:lnTo>
                <a:lnTo>
                  <a:pt x="601218" y="328803"/>
                </a:lnTo>
                <a:lnTo>
                  <a:pt x="612267" y="333705"/>
                </a:lnTo>
                <a:lnTo>
                  <a:pt x="615442" y="331863"/>
                </a:lnTo>
                <a:lnTo>
                  <a:pt x="616331" y="327990"/>
                </a:lnTo>
                <a:close/>
              </a:path>
              <a:path w="1038859" h="595629" extrusionOk="0">
                <a:moveTo>
                  <a:pt x="637667" y="314274"/>
                </a:moveTo>
                <a:lnTo>
                  <a:pt x="626618" y="309372"/>
                </a:lnTo>
                <a:lnTo>
                  <a:pt x="623443" y="311213"/>
                </a:lnTo>
                <a:lnTo>
                  <a:pt x="622554" y="315087"/>
                </a:lnTo>
                <a:lnTo>
                  <a:pt x="633603" y="319989"/>
                </a:lnTo>
                <a:lnTo>
                  <a:pt x="636778" y="318147"/>
                </a:lnTo>
                <a:lnTo>
                  <a:pt x="637667" y="314274"/>
                </a:lnTo>
                <a:close/>
              </a:path>
              <a:path w="1038859" h="595629" extrusionOk="0">
                <a:moveTo>
                  <a:pt x="659003" y="302082"/>
                </a:moveTo>
                <a:lnTo>
                  <a:pt x="647954" y="297180"/>
                </a:lnTo>
                <a:lnTo>
                  <a:pt x="644779" y="299021"/>
                </a:lnTo>
                <a:lnTo>
                  <a:pt x="643890" y="302895"/>
                </a:lnTo>
                <a:lnTo>
                  <a:pt x="654939" y="307797"/>
                </a:lnTo>
                <a:lnTo>
                  <a:pt x="658114" y="305955"/>
                </a:lnTo>
                <a:lnTo>
                  <a:pt x="659003" y="302082"/>
                </a:lnTo>
                <a:close/>
              </a:path>
              <a:path w="1038859" h="595629" extrusionOk="0">
                <a:moveTo>
                  <a:pt x="680339" y="288366"/>
                </a:moveTo>
                <a:lnTo>
                  <a:pt x="670433" y="283464"/>
                </a:lnTo>
                <a:lnTo>
                  <a:pt x="667639" y="285305"/>
                </a:lnTo>
                <a:lnTo>
                  <a:pt x="666750" y="289179"/>
                </a:lnTo>
                <a:lnTo>
                  <a:pt x="676783" y="294081"/>
                </a:lnTo>
                <a:lnTo>
                  <a:pt x="679577" y="292239"/>
                </a:lnTo>
                <a:lnTo>
                  <a:pt x="680339" y="288366"/>
                </a:lnTo>
                <a:close/>
              </a:path>
              <a:path w="1038859" h="595629" extrusionOk="0">
                <a:moveTo>
                  <a:pt x="701675" y="274193"/>
                </a:moveTo>
                <a:lnTo>
                  <a:pt x="691515" y="269748"/>
                </a:lnTo>
                <a:lnTo>
                  <a:pt x="688721" y="271716"/>
                </a:lnTo>
                <a:lnTo>
                  <a:pt x="688086" y="275628"/>
                </a:lnTo>
                <a:lnTo>
                  <a:pt x="698246" y="280073"/>
                </a:lnTo>
                <a:lnTo>
                  <a:pt x="700913" y="278104"/>
                </a:lnTo>
                <a:lnTo>
                  <a:pt x="701675" y="274193"/>
                </a:lnTo>
                <a:close/>
              </a:path>
              <a:path w="1038859" h="595629" extrusionOk="0">
                <a:moveTo>
                  <a:pt x="723011" y="259588"/>
                </a:moveTo>
                <a:lnTo>
                  <a:pt x="711708" y="254508"/>
                </a:lnTo>
                <a:lnTo>
                  <a:pt x="708660" y="256755"/>
                </a:lnTo>
                <a:lnTo>
                  <a:pt x="707898" y="261226"/>
                </a:lnTo>
                <a:lnTo>
                  <a:pt x="719201" y="266306"/>
                </a:lnTo>
                <a:lnTo>
                  <a:pt x="722249" y="264045"/>
                </a:lnTo>
                <a:lnTo>
                  <a:pt x="723011" y="259588"/>
                </a:lnTo>
                <a:close/>
              </a:path>
              <a:path w="1038859" h="595629" extrusionOk="0">
                <a:moveTo>
                  <a:pt x="744347" y="245237"/>
                </a:moveTo>
                <a:lnTo>
                  <a:pt x="733044" y="240792"/>
                </a:lnTo>
                <a:lnTo>
                  <a:pt x="729996" y="242760"/>
                </a:lnTo>
                <a:lnTo>
                  <a:pt x="729234" y="246672"/>
                </a:lnTo>
                <a:lnTo>
                  <a:pt x="740537" y="251117"/>
                </a:lnTo>
                <a:lnTo>
                  <a:pt x="743585" y="249148"/>
                </a:lnTo>
                <a:lnTo>
                  <a:pt x="744347" y="245237"/>
                </a:lnTo>
                <a:close/>
              </a:path>
              <a:path w="1038859" h="595629" extrusionOk="0">
                <a:moveTo>
                  <a:pt x="765683" y="231521"/>
                </a:moveTo>
                <a:lnTo>
                  <a:pt x="754380" y="227076"/>
                </a:lnTo>
                <a:lnTo>
                  <a:pt x="751332" y="229044"/>
                </a:lnTo>
                <a:lnTo>
                  <a:pt x="750570" y="232956"/>
                </a:lnTo>
                <a:lnTo>
                  <a:pt x="761873" y="237401"/>
                </a:lnTo>
                <a:lnTo>
                  <a:pt x="764921" y="235432"/>
                </a:lnTo>
                <a:lnTo>
                  <a:pt x="765683" y="231521"/>
                </a:lnTo>
                <a:close/>
              </a:path>
              <a:path w="1038859" h="595629" extrusionOk="0">
                <a:moveTo>
                  <a:pt x="785368" y="215988"/>
                </a:moveTo>
                <a:lnTo>
                  <a:pt x="775081" y="211836"/>
                </a:lnTo>
                <a:lnTo>
                  <a:pt x="772541" y="213880"/>
                </a:lnTo>
                <a:lnTo>
                  <a:pt x="771906" y="217805"/>
                </a:lnTo>
                <a:lnTo>
                  <a:pt x="782193" y="221957"/>
                </a:lnTo>
                <a:lnTo>
                  <a:pt x="784860" y="219913"/>
                </a:lnTo>
                <a:lnTo>
                  <a:pt x="785368" y="215988"/>
                </a:lnTo>
                <a:close/>
              </a:path>
              <a:path w="1038859" h="595629" extrusionOk="0">
                <a:moveTo>
                  <a:pt x="806704" y="200748"/>
                </a:moveTo>
                <a:lnTo>
                  <a:pt x="795274" y="196596"/>
                </a:lnTo>
                <a:lnTo>
                  <a:pt x="792353" y="198640"/>
                </a:lnTo>
                <a:lnTo>
                  <a:pt x="791718" y="202565"/>
                </a:lnTo>
                <a:lnTo>
                  <a:pt x="803148" y="206717"/>
                </a:lnTo>
                <a:lnTo>
                  <a:pt x="806069" y="204673"/>
                </a:lnTo>
                <a:lnTo>
                  <a:pt x="806704" y="200748"/>
                </a:lnTo>
                <a:close/>
              </a:path>
              <a:path w="1038859" h="595629" extrusionOk="0">
                <a:moveTo>
                  <a:pt x="826516" y="185547"/>
                </a:moveTo>
                <a:lnTo>
                  <a:pt x="815086" y="181356"/>
                </a:lnTo>
                <a:lnTo>
                  <a:pt x="812165" y="183388"/>
                </a:lnTo>
                <a:lnTo>
                  <a:pt x="811530" y="187325"/>
                </a:lnTo>
                <a:lnTo>
                  <a:pt x="822960" y="191516"/>
                </a:lnTo>
                <a:lnTo>
                  <a:pt x="825881" y="189484"/>
                </a:lnTo>
                <a:lnTo>
                  <a:pt x="826516" y="185547"/>
                </a:lnTo>
                <a:close/>
              </a:path>
              <a:path w="1038859" h="595629" extrusionOk="0">
                <a:moveTo>
                  <a:pt x="846328" y="170307"/>
                </a:moveTo>
                <a:lnTo>
                  <a:pt x="836041" y="166116"/>
                </a:lnTo>
                <a:lnTo>
                  <a:pt x="833501" y="168148"/>
                </a:lnTo>
                <a:lnTo>
                  <a:pt x="832866" y="172085"/>
                </a:lnTo>
                <a:lnTo>
                  <a:pt x="843153" y="176276"/>
                </a:lnTo>
                <a:lnTo>
                  <a:pt x="845820" y="174244"/>
                </a:lnTo>
                <a:lnTo>
                  <a:pt x="846328" y="170307"/>
                </a:lnTo>
                <a:close/>
              </a:path>
              <a:path w="1038859" h="595629" extrusionOk="0">
                <a:moveTo>
                  <a:pt x="866140" y="154686"/>
                </a:moveTo>
                <a:lnTo>
                  <a:pt x="855599" y="150876"/>
                </a:lnTo>
                <a:lnTo>
                  <a:pt x="853059" y="153162"/>
                </a:lnTo>
                <a:lnTo>
                  <a:pt x="852678" y="157353"/>
                </a:lnTo>
                <a:lnTo>
                  <a:pt x="863219" y="161163"/>
                </a:lnTo>
                <a:lnTo>
                  <a:pt x="865759" y="158877"/>
                </a:lnTo>
                <a:lnTo>
                  <a:pt x="866140" y="154686"/>
                </a:lnTo>
                <a:close/>
              </a:path>
              <a:path w="1038859" h="595629" extrusionOk="0">
                <a:moveTo>
                  <a:pt x="885952" y="138811"/>
                </a:moveTo>
                <a:lnTo>
                  <a:pt x="875411" y="135636"/>
                </a:lnTo>
                <a:lnTo>
                  <a:pt x="872871" y="137668"/>
                </a:lnTo>
                <a:lnTo>
                  <a:pt x="872490" y="141224"/>
                </a:lnTo>
                <a:lnTo>
                  <a:pt x="883031" y="144526"/>
                </a:lnTo>
                <a:lnTo>
                  <a:pt x="885571" y="142494"/>
                </a:lnTo>
                <a:lnTo>
                  <a:pt x="885952" y="138811"/>
                </a:lnTo>
                <a:close/>
              </a:path>
              <a:path w="1038859" h="595629" extrusionOk="0">
                <a:moveTo>
                  <a:pt x="905764" y="122682"/>
                </a:moveTo>
                <a:lnTo>
                  <a:pt x="895223" y="118872"/>
                </a:lnTo>
                <a:lnTo>
                  <a:pt x="892683" y="121158"/>
                </a:lnTo>
                <a:lnTo>
                  <a:pt x="892302" y="125349"/>
                </a:lnTo>
                <a:lnTo>
                  <a:pt x="902843" y="129159"/>
                </a:lnTo>
                <a:lnTo>
                  <a:pt x="905383" y="126873"/>
                </a:lnTo>
                <a:lnTo>
                  <a:pt x="905764" y="122682"/>
                </a:lnTo>
                <a:close/>
              </a:path>
              <a:path w="1038859" h="595629" extrusionOk="0">
                <a:moveTo>
                  <a:pt x="925576" y="105918"/>
                </a:moveTo>
                <a:lnTo>
                  <a:pt x="915035" y="102108"/>
                </a:lnTo>
                <a:lnTo>
                  <a:pt x="912495" y="104394"/>
                </a:lnTo>
                <a:lnTo>
                  <a:pt x="912114" y="108585"/>
                </a:lnTo>
                <a:lnTo>
                  <a:pt x="922655" y="112395"/>
                </a:lnTo>
                <a:lnTo>
                  <a:pt x="925195" y="110109"/>
                </a:lnTo>
                <a:lnTo>
                  <a:pt x="925576" y="105918"/>
                </a:lnTo>
                <a:close/>
              </a:path>
              <a:path w="1038859" h="595629" extrusionOk="0">
                <a:moveTo>
                  <a:pt x="945134" y="89789"/>
                </a:moveTo>
                <a:lnTo>
                  <a:pt x="933323" y="86868"/>
                </a:lnTo>
                <a:lnTo>
                  <a:pt x="930656" y="89154"/>
                </a:lnTo>
                <a:lnTo>
                  <a:pt x="930402" y="92964"/>
                </a:lnTo>
                <a:lnTo>
                  <a:pt x="942213" y="95885"/>
                </a:lnTo>
                <a:lnTo>
                  <a:pt x="944880" y="93726"/>
                </a:lnTo>
                <a:lnTo>
                  <a:pt x="945134" y="89789"/>
                </a:lnTo>
                <a:close/>
              </a:path>
              <a:path w="1038859" h="595629" extrusionOk="0">
                <a:moveTo>
                  <a:pt x="963549" y="73025"/>
                </a:moveTo>
                <a:lnTo>
                  <a:pt x="952881" y="70104"/>
                </a:lnTo>
                <a:lnTo>
                  <a:pt x="950468" y="72390"/>
                </a:lnTo>
                <a:lnTo>
                  <a:pt x="950214" y="76200"/>
                </a:lnTo>
                <a:lnTo>
                  <a:pt x="960882" y="79121"/>
                </a:lnTo>
                <a:lnTo>
                  <a:pt x="963295" y="76962"/>
                </a:lnTo>
                <a:lnTo>
                  <a:pt x="963549" y="73025"/>
                </a:lnTo>
                <a:close/>
              </a:path>
              <a:path w="1038859" h="595629" extrusionOk="0">
                <a:moveTo>
                  <a:pt x="983234" y="55245"/>
                </a:moveTo>
                <a:lnTo>
                  <a:pt x="971423" y="51816"/>
                </a:lnTo>
                <a:lnTo>
                  <a:pt x="968756" y="54483"/>
                </a:lnTo>
                <a:lnTo>
                  <a:pt x="968502" y="58928"/>
                </a:lnTo>
                <a:lnTo>
                  <a:pt x="980313" y="62357"/>
                </a:lnTo>
                <a:lnTo>
                  <a:pt x="982980" y="59817"/>
                </a:lnTo>
                <a:lnTo>
                  <a:pt x="983234" y="55245"/>
                </a:lnTo>
                <a:close/>
              </a:path>
              <a:path w="1038859" h="595629" extrusionOk="0">
                <a:moveTo>
                  <a:pt x="1001522" y="37973"/>
                </a:moveTo>
                <a:lnTo>
                  <a:pt x="989711" y="35052"/>
                </a:lnTo>
                <a:lnTo>
                  <a:pt x="987044" y="37338"/>
                </a:lnTo>
                <a:lnTo>
                  <a:pt x="986790" y="41148"/>
                </a:lnTo>
                <a:lnTo>
                  <a:pt x="998601" y="44069"/>
                </a:lnTo>
                <a:lnTo>
                  <a:pt x="1001268" y="41910"/>
                </a:lnTo>
                <a:lnTo>
                  <a:pt x="1001522" y="37973"/>
                </a:lnTo>
                <a:close/>
              </a:path>
              <a:path w="1038859" h="595629" extrusionOk="0">
                <a:moveTo>
                  <a:pt x="1020318" y="20701"/>
                </a:moveTo>
                <a:lnTo>
                  <a:pt x="1009015" y="18288"/>
                </a:lnTo>
                <a:lnTo>
                  <a:pt x="1006602" y="20701"/>
                </a:lnTo>
                <a:lnTo>
                  <a:pt x="1006602" y="24511"/>
                </a:lnTo>
                <a:lnTo>
                  <a:pt x="1017905" y="26924"/>
                </a:lnTo>
                <a:lnTo>
                  <a:pt x="1020318" y="24511"/>
                </a:lnTo>
                <a:lnTo>
                  <a:pt x="1020318" y="20701"/>
                </a:lnTo>
                <a:close/>
              </a:path>
              <a:path w="1038859" h="595629" extrusionOk="0">
                <a:moveTo>
                  <a:pt x="1038606" y="2413"/>
                </a:moveTo>
                <a:lnTo>
                  <a:pt x="1026033" y="0"/>
                </a:lnTo>
                <a:lnTo>
                  <a:pt x="1023366" y="2413"/>
                </a:lnTo>
                <a:lnTo>
                  <a:pt x="1023366" y="6223"/>
                </a:lnTo>
                <a:lnTo>
                  <a:pt x="1035939" y="8636"/>
                </a:lnTo>
                <a:lnTo>
                  <a:pt x="1038606" y="6223"/>
                </a:lnTo>
                <a:lnTo>
                  <a:pt x="1038606" y="241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 name="Google Shape;143;p15">
            <a:extLst>
              <a:ext uri="{FF2B5EF4-FFF2-40B4-BE49-F238E27FC236}">
                <a16:creationId xmlns:a16="http://schemas.microsoft.com/office/drawing/2014/main" id="{30491CD9-C5ED-AECE-0129-362B67722DDD}"/>
              </a:ext>
            </a:extLst>
          </p:cNvPr>
          <p:cNvSpPr/>
          <p:nvPr/>
        </p:nvSpPr>
        <p:spPr>
          <a:xfrm>
            <a:off x="5361648" y="5444013"/>
            <a:ext cx="363220" cy="316865"/>
          </a:xfrm>
          <a:custGeom>
            <a:avLst/>
            <a:gdLst/>
            <a:ahLst/>
            <a:cxnLst/>
            <a:rect l="l" t="t" r="r" b="b"/>
            <a:pathLst>
              <a:path w="363220" h="316864" extrusionOk="0">
                <a:moveTo>
                  <a:pt x="279526" y="0"/>
                </a:moveTo>
                <a:lnTo>
                  <a:pt x="87122" y="124358"/>
                </a:lnTo>
                <a:lnTo>
                  <a:pt x="45593" y="60197"/>
                </a:lnTo>
                <a:lnTo>
                  <a:pt x="0" y="271576"/>
                </a:lnTo>
                <a:lnTo>
                  <a:pt x="211708" y="316750"/>
                </a:lnTo>
                <a:lnTo>
                  <a:pt x="170179" y="252615"/>
                </a:lnTo>
                <a:lnTo>
                  <a:pt x="362711" y="128269"/>
                </a:lnTo>
                <a:lnTo>
                  <a:pt x="279526" y="0"/>
                </a:lnTo>
                <a:close/>
              </a:path>
            </a:pathLst>
          </a:custGeom>
          <a:solidFill>
            <a:srgbClr val="0070C0"/>
          </a:solidFill>
          <a:ln w="12175" cap="flat" cmpd="sng">
            <a:no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1" name="Google Shape;147;p15">
            <a:extLst>
              <a:ext uri="{FF2B5EF4-FFF2-40B4-BE49-F238E27FC236}">
                <a16:creationId xmlns:a16="http://schemas.microsoft.com/office/drawing/2014/main" id="{3DD48D1F-875D-61E6-4ADA-C115A3DF0899}"/>
              </a:ext>
            </a:extLst>
          </p:cNvPr>
          <p:cNvSpPr/>
          <p:nvPr/>
        </p:nvSpPr>
        <p:spPr>
          <a:xfrm>
            <a:off x="5322428" y="2702125"/>
            <a:ext cx="344170" cy="321945"/>
          </a:xfrm>
          <a:custGeom>
            <a:avLst/>
            <a:gdLst/>
            <a:ahLst/>
            <a:cxnLst/>
            <a:rect l="l" t="t" r="r" b="b"/>
            <a:pathLst>
              <a:path w="344170" h="321944" extrusionOk="0">
                <a:moveTo>
                  <a:pt x="344043" y="298704"/>
                </a:moveTo>
                <a:lnTo>
                  <a:pt x="327279" y="143383"/>
                </a:lnTo>
                <a:lnTo>
                  <a:pt x="320929" y="84074"/>
                </a:lnTo>
                <a:lnTo>
                  <a:pt x="273177" y="143383"/>
                </a:lnTo>
                <a:lnTo>
                  <a:pt x="95504" y="0"/>
                </a:lnTo>
                <a:lnTo>
                  <a:pt x="0" y="118745"/>
                </a:lnTo>
                <a:lnTo>
                  <a:pt x="177673" y="262128"/>
                </a:lnTo>
                <a:lnTo>
                  <a:pt x="129794" y="321564"/>
                </a:lnTo>
                <a:lnTo>
                  <a:pt x="344043" y="298704"/>
                </a:lnTo>
                <a:close/>
              </a:path>
            </a:pathLst>
          </a:custGeom>
          <a:solidFill>
            <a:srgbClr val="0070C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 name="Google Shape;207;p16">
            <a:extLst>
              <a:ext uri="{FF2B5EF4-FFF2-40B4-BE49-F238E27FC236}">
                <a16:creationId xmlns:a16="http://schemas.microsoft.com/office/drawing/2014/main" id="{DF918231-D708-3103-8077-1A22EB946D37}"/>
              </a:ext>
            </a:extLst>
          </p:cNvPr>
          <p:cNvSpPr txBox="1"/>
          <p:nvPr/>
        </p:nvSpPr>
        <p:spPr>
          <a:xfrm>
            <a:off x="2795016" y="3457702"/>
            <a:ext cx="128905" cy="29972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3</a:t>
            </a:r>
            <a:endParaRPr sz="1800" dirty="0">
              <a:latin typeface="Calibri"/>
              <a:ea typeface="Calibri"/>
              <a:cs typeface="Calibri"/>
              <a:sym typeface="Calibri"/>
            </a:endParaRPr>
          </a:p>
        </p:txBody>
      </p:sp>
      <p:sp>
        <p:nvSpPr>
          <p:cNvPr id="34" name="Google Shape;194;p16">
            <a:extLst>
              <a:ext uri="{FF2B5EF4-FFF2-40B4-BE49-F238E27FC236}">
                <a16:creationId xmlns:a16="http://schemas.microsoft.com/office/drawing/2014/main" id="{C3213EEC-206C-4067-8094-64F7AD77BA28}"/>
              </a:ext>
            </a:extLst>
          </p:cNvPr>
          <p:cNvSpPr/>
          <p:nvPr/>
        </p:nvSpPr>
        <p:spPr>
          <a:xfrm>
            <a:off x="2756539" y="3535124"/>
            <a:ext cx="307975" cy="341630"/>
          </a:xfrm>
          <a:custGeom>
            <a:avLst/>
            <a:gdLst/>
            <a:ahLst/>
            <a:cxnLst/>
            <a:rect l="l" t="t" r="r" b="b"/>
            <a:pathLst>
              <a:path w="307975" h="341629" extrusionOk="0">
                <a:moveTo>
                  <a:pt x="153924" y="0"/>
                </a:moveTo>
                <a:lnTo>
                  <a:pt x="113021" y="6099"/>
                </a:lnTo>
                <a:lnTo>
                  <a:pt x="76256" y="23311"/>
                </a:lnTo>
                <a:lnTo>
                  <a:pt x="45100" y="50006"/>
                </a:lnTo>
                <a:lnTo>
                  <a:pt x="21025" y="84553"/>
                </a:lnTo>
                <a:lnTo>
                  <a:pt x="5501" y="125324"/>
                </a:lnTo>
                <a:lnTo>
                  <a:pt x="0" y="170687"/>
                </a:lnTo>
                <a:lnTo>
                  <a:pt x="5501" y="216051"/>
                </a:lnTo>
                <a:lnTo>
                  <a:pt x="21025" y="256822"/>
                </a:lnTo>
                <a:lnTo>
                  <a:pt x="45100" y="291369"/>
                </a:lnTo>
                <a:lnTo>
                  <a:pt x="76256" y="318064"/>
                </a:lnTo>
                <a:lnTo>
                  <a:pt x="113021" y="335276"/>
                </a:lnTo>
                <a:lnTo>
                  <a:pt x="153924" y="341375"/>
                </a:lnTo>
                <a:lnTo>
                  <a:pt x="194826" y="335276"/>
                </a:lnTo>
                <a:lnTo>
                  <a:pt x="231591" y="318064"/>
                </a:lnTo>
                <a:lnTo>
                  <a:pt x="262747" y="291369"/>
                </a:lnTo>
                <a:lnTo>
                  <a:pt x="286822" y="256822"/>
                </a:lnTo>
                <a:lnTo>
                  <a:pt x="302346" y="216051"/>
                </a:lnTo>
                <a:lnTo>
                  <a:pt x="307848" y="170687"/>
                </a:lnTo>
                <a:lnTo>
                  <a:pt x="302346" y="125324"/>
                </a:lnTo>
                <a:lnTo>
                  <a:pt x="286822" y="84553"/>
                </a:lnTo>
                <a:lnTo>
                  <a:pt x="262747" y="50006"/>
                </a:lnTo>
                <a:lnTo>
                  <a:pt x="231591" y="23311"/>
                </a:lnTo>
                <a:lnTo>
                  <a:pt x="194826" y="6099"/>
                </a:lnTo>
                <a:lnTo>
                  <a:pt x="153924"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 name="Google Shape;206;p16">
            <a:extLst>
              <a:ext uri="{FF2B5EF4-FFF2-40B4-BE49-F238E27FC236}">
                <a16:creationId xmlns:a16="http://schemas.microsoft.com/office/drawing/2014/main" id="{49A7D497-9281-F658-A4C8-4C31A315A2AB}"/>
              </a:ext>
            </a:extLst>
          </p:cNvPr>
          <p:cNvSpPr txBox="1"/>
          <p:nvPr/>
        </p:nvSpPr>
        <p:spPr>
          <a:xfrm>
            <a:off x="2840741" y="3541346"/>
            <a:ext cx="1416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3</a:t>
            </a:r>
            <a:endParaRPr sz="1800" dirty="0">
              <a:latin typeface="Calibri"/>
              <a:ea typeface="Calibri"/>
              <a:cs typeface="Calibri"/>
              <a:sym typeface="Calibri"/>
            </a:endParaRPr>
          </a:p>
        </p:txBody>
      </p:sp>
      <p:sp>
        <p:nvSpPr>
          <p:cNvPr id="36" name="Google Shape;213;p16">
            <a:extLst>
              <a:ext uri="{FF2B5EF4-FFF2-40B4-BE49-F238E27FC236}">
                <a16:creationId xmlns:a16="http://schemas.microsoft.com/office/drawing/2014/main" id="{07791C9D-38EA-92FE-026D-1C7695814B16}"/>
              </a:ext>
            </a:extLst>
          </p:cNvPr>
          <p:cNvSpPr/>
          <p:nvPr/>
        </p:nvSpPr>
        <p:spPr>
          <a:xfrm>
            <a:off x="2693966" y="996696"/>
            <a:ext cx="307975" cy="340360"/>
          </a:xfrm>
          <a:custGeom>
            <a:avLst/>
            <a:gdLst/>
            <a:ahLst/>
            <a:cxnLst/>
            <a:rect l="l" t="t" r="r" b="b"/>
            <a:pathLst>
              <a:path w="307975" h="340359" extrusionOk="0">
                <a:moveTo>
                  <a:pt x="153923" y="0"/>
                </a:moveTo>
                <a:lnTo>
                  <a:pt x="113021" y="6069"/>
                </a:lnTo>
                <a:lnTo>
                  <a:pt x="76256" y="23198"/>
                </a:lnTo>
                <a:lnTo>
                  <a:pt x="45100" y="49768"/>
                </a:lnTo>
                <a:lnTo>
                  <a:pt x="21025" y="84158"/>
                </a:lnTo>
                <a:lnTo>
                  <a:pt x="5501" y="124751"/>
                </a:lnTo>
                <a:lnTo>
                  <a:pt x="0" y="169925"/>
                </a:lnTo>
                <a:lnTo>
                  <a:pt x="5501" y="215100"/>
                </a:lnTo>
                <a:lnTo>
                  <a:pt x="21025" y="255693"/>
                </a:lnTo>
                <a:lnTo>
                  <a:pt x="45100" y="290083"/>
                </a:lnTo>
                <a:lnTo>
                  <a:pt x="76256" y="316653"/>
                </a:lnTo>
                <a:lnTo>
                  <a:pt x="113021" y="333782"/>
                </a:lnTo>
                <a:lnTo>
                  <a:pt x="153923" y="339851"/>
                </a:lnTo>
                <a:lnTo>
                  <a:pt x="194826" y="333782"/>
                </a:lnTo>
                <a:lnTo>
                  <a:pt x="231591" y="316653"/>
                </a:lnTo>
                <a:lnTo>
                  <a:pt x="262747" y="290083"/>
                </a:lnTo>
                <a:lnTo>
                  <a:pt x="286822" y="255693"/>
                </a:lnTo>
                <a:lnTo>
                  <a:pt x="302346" y="215100"/>
                </a:lnTo>
                <a:lnTo>
                  <a:pt x="307847" y="169925"/>
                </a:lnTo>
                <a:lnTo>
                  <a:pt x="302346" y="124751"/>
                </a:lnTo>
                <a:lnTo>
                  <a:pt x="286822" y="84158"/>
                </a:lnTo>
                <a:lnTo>
                  <a:pt x="262747" y="49768"/>
                </a:lnTo>
                <a:lnTo>
                  <a:pt x="231591" y="23198"/>
                </a:lnTo>
                <a:lnTo>
                  <a:pt x="194826" y="6069"/>
                </a:lnTo>
                <a:lnTo>
                  <a:pt x="153923"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 name="Google Shape;207;p16">
            <a:extLst>
              <a:ext uri="{FF2B5EF4-FFF2-40B4-BE49-F238E27FC236}">
                <a16:creationId xmlns:a16="http://schemas.microsoft.com/office/drawing/2014/main" id="{1CF204BF-EC03-3112-8835-8ABAFB7262D0}"/>
              </a:ext>
            </a:extLst>
          </p:cNvPr>
          <p:cNvSpPr txBox="1"/>
          <p:nvPr/>
        </p:nvSpPr>
        <p:spPr>
          <a:xfrm>
            <a:off x="2797104" y="996696"/>
            <a:ext cx="128905" cy="29972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800" b="1" dirty="0">
                <a:solidFill>
                  <a:srgbClr val="FFFFFF"/>
                </a:solidFill>
                <a:latin typeface="Calibri"/>
                <a:ea typeface="Calibri"/>
                <a:cs typeface="Calibri"/>
                <a:sym typeface="Calibri"/>
              </a:rPr>
              <a:t>1</a:t>
            </a:r>
            <a:endParaRPr sz="1800" dirty="0">
              <a:latin typeface="Calibri"/>
              <a:ea typeface="Calibri"/>
              <a:cs typeface="Calibri"/>
              <a:sym typeface="Calibri"/>
            </a:endParaRPr>
          </a:p>
        </p:txBody>
      </p:sp>
      <p:sp>
        <p:nvSpPr>
          <p:cNvPr id="43" name="TextBox 42">
            <a:extLst>
              <a:ext uri="{FF2B5EF4-FFF2-40B4-BE49-F238E27FC236}">
                <a16:creationId xmlns:a16="http://schemas.microsoft.com/office/drawing/2014/main" id="{3DCABB70-CEC3-7781-2CF6-51E41127E630}"/>
              </a:ext>
            </a:extLst>
          </p:cNvPr>
          <p:cNvSpPr txBox="1"/>
          <p:nvPr/>
        </p:nvSpPr>
        <p:spPr>
          <a:xfrm rot="6607960">
            <a:off x="9619109" y="1541106"/>
            <a:ext cx="256054" cy="307777"/>
          </a:xfrm>
          <a:prstGeom prst="rect">
            <a:avLst/>
          </a:prstGeom>
          <a:noFill/>
        </p:spPr>
        <p:txBody>
          <a:bodyPr wrap="square">
            <a:spAutoFit/>
          </a:bodyPr>
          <a:lstStyle/>
          <a:p>
            <a:r>
              <a:rPr lang="en-US" b="1" i="1" u="none" strike="noStrike" cap="none" dirty="0">
                <a:solidFill>
                  <a:schemeClr val="bg1"/>
                </a:solidFill>
                <a:latin typeface="Calibri"/>
                <a:ea typeface="Calibri"/>
                <a:cs typeface="Calibri"/>
                <a:sym typeface="Calibri"/>
              </a:rPr>
              <a:t>$</a:t>
            </a:r>
            <a:endParaRPr lang="en-US" b="1" i="1" dirty="0">
              <a:solidFill>
                <a:schemeClr val="bg1"/>
              </a:solidFill>
            </a:endParaRPr>
          </a:p>
        </p:txBody>
      </p:sp>
      <p:sp>
        <p:nvSpPr>
          <p:cNvPr id="44" name="TextBox 43">
            <a:extLst>
              <a:ext uri="{FF2B5EF4-FFF2-40B4-BE49-F238E27FC236}">
                <a16:creationId xmlns:a16="http://schemas.microsoft.com/office/drawing/2014/main" id="{84CBE049-CB4C-7399-1DE5-70C9228C366D}"/>
              </a:ext>
            </a:extLst>
          </p:cNvPr>
          <p:cNvSpPr txBox="1"/>
          <p:nvPr/>
        </p:nvSpPr>
        <p:spPr>
          <a:xfrm rot="21303535">
            <a:off x="9802507" y="1830038"/>
            <a:ext cx="256054" cy="307777"/>
          </a:xfrm>
          <a:prstGeom prst="rect">
            <a:avLst/>
          </a:prstGeom>
          <a:noFill/>
        </p:spPr>
        <p:txBody>
          <a:bodyPr wrap="square">
            <a:spAutoFit/>
          </a:bodyPr>
          <a:lstStyle/>
          <a:p>
            <a:r>
              <a:rPr lang="en-US" b="1" i="1" u="none" strike="noStrike" cap="none" dirty="0">
                <a:solidFill>
                  <a:schemeClr val="bg1"/>
                </a:solidFill>
                <a:latin typeface="Calibri"/>
                <a:ea typeface="Calibri"/>
                <a:cs typeface="Calibri"/>
                <a:sym typeface="Calibri"/>
              </a:rPr>
              <a:t>$</a:t>
            </a:r>
            <a:endParaRPr lang="en-US" b="1" i="1" dirty="0">
              <a:solidFill>
                <a:schemeClr val="bg1"/>
              </a:solidFill>
            </a:endParaRPr>
          </a:p>
        </p:txBody>
      </p:sp>
      <p:sp>
        <p:nvSpPr>
          <p:cNvPr id="45" name="TextBox 44">
            <a:extLst>
              <a:ext uri="{FF2B5EF4-FFF2-40B4-BE49-F238E27FC236}">
                <a16:creationId xmlns:a16="http://schemas.microsoft.com/office/drawing/2014/main" id="{58243D2C-B20E-33B5-0287-FE45C70FD179}"/>
              </a:ext>
            </a:extLst>
          </p:cNvPr>
          <p:cNvSpPr txBox="1"/>
          <p:nvPr/>
        </p:nvSpPr>
        <p:spPr>
          <a:xfrm rot="20325894">
            <a:off x="9440159" y="1817321"/>
            <a:ext cx="256054" cy="307777"/>
          </a:xfrm>
          <a:prstGeom prst="rect">
            <a:avLst/>
          </a:prstGeom>
          <a:noFill/>
        </p:spPr>
        <p:txBody>
          <a:bodyPr wrap="square">
            <a:spAutoFit/>
          </a:bodyPr>
          <a:lstStyle/>
          <a:p>
            <a:r>
              <a:rPr lang="en-US" b="1" i="1" u="none" strike="noStrike" cap="none" dirty="0">
                <a:solidFill>
                  <a:schemeClr val="bg1"/>
                </a:solidFill>
                <a:latin typeface="Calibri"/>
                <a:ea typeface="Calibri"/>
                <a:cs typeface="Calibri"/>
                <a:sym typeface="Calibri"/>
              </a:rPr>
              <a:t>$</a:t>
            </a:r>
            <a:endParaRPr lang="en-US" b="1" i="1" dirty="0">
              <a:solidFill>
                <a:schemeClr val="bg1"/>
              </a:solidFill>
            </a:endParaRPr>
          </a:p>
        </p:txBody>
      </p:sp>
      <p:sp>
        <p:nvSpPr>
          <p:cNvPr id="46" name="Google Shape;157;p15">
            <a:extLst>
              <a:ext uri="{FF2B5EF4-FFF2-40B4-BE49-F238E27FC236}">
                <a16:creationId xmlns:a16="http://schemas.microsoft.com/office/drawing/2014/main" id="{7D8241AE-7FF9-F850-7CF3-AAFDD56B4AD9}"/>
              </a:ext>
            </a:extLst>
          </p:cNvPr>
          <p:cNvSpPr/>
          <p:nvPr/>
        </p:nvSpPr>
        <p:spPr>
          <a:xfrm rot="543489">
            <a:off x="1827228" y="1980122"/>
            <a:ext cx="519289" cy="654833"/>
          </a:xfrm>
          <a:custGeom>
            <a:avLst/>
            <a:gdLst/>
            <a:ahLst/>
            <a:cxnLst/>
            <a:rect l="l" t="t" r="r" b="b"/>
            <a:pathLst>
              <a:path w="336550" h="324485" extrusionOk="0">
                <a:moveTo>
                  <a:pt x="336550" y="209042"/>
                </a:moveTo>
                <a:lnTo>
                  <a:pt x="295402" y="172720"/>
                </a:lnTo>
                <a:lnTo>
                  <a:pt x="165227" y="57531"/>
                </a:lnTo>
                <a:lnTo>
                  <a:pt x="215900" y="0"/>
                </a:lnTo>
                <a:lnTo>
                  <a:pt x="0" y="13843"/>
                </a:lnTo>
                <a:lnTo>
                  <a:pt x="13081" y="230251"/>
                </a:lnTo>
                <a:lnTo>
                  <a:pt x="63754" y="172720"/>
                </a:lnTo>
                <a:lnTo>
                  <a:pt x="235077" y="324231"/>
                </a:lnTo>
                <a:lnTo>
                  <a:pt x="336550" y="209042"/>
                </a:lnTo>
                <a:close/>
              </a:path>
            </a:pathLst>
          </a:custGeom>
          <a:solidFill>
            <a:srgbClr val="0070C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9"/>
          <p:cNvSpPr txBox="1"/>
          <p:nvPr/>
        </p:nvSpPr>
        <p:spPr>
          <a:xfrm>
            <a:off x="11876913" y="6539280"/>
            <a:ext cx="129539" cy="1479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13</a:t>
            </a:r>
            <a:endParaRPr sz="800">
              <a:latin typeface="Calibri"/>
              <a:ea typeface="Calibri"/>
              <a:cs typeface="Calibri"/>
              <a:sym typeface="Calibri"/>
            </a:endParaRPr>
          </a:p>
        </p:txBody>
      </p:sp>
      <p:sp>
        <p:nvSpPr>
          <p:cNvPr id="299" name="Google Shape;299;p19"/>
          <p:cNvSpPr txBox="1"/>
          <p:nvPr/>
        </p:nvSpPr>
        <p:spPr>
          <a:xfrm rot="5400000">
            <a:off x="10563147" y="4617712"/>
            <a:ext cx="2987675" cy="121285"/>
          </a:xfrm>
          <a:prstGeom prst="rect">
            <a:avLst/>
          </a:prstGeom>
          <a:noFill/>
          <a:ln>
            <a:noFill/>
          </a:ln>
        </p:spPr>
        <p:txBody>
          <a:bodyPr spcFirstLastPara="1" wrap="square" lIns="0" tIns="6975" rIns="0" bIns="0" anchor="t" anchorCtr="0">
            <a:spAutoFit/>
          </a:bodyPr>
          <a:lstStyle/>
          <a:p>
            <a:pPr marL="12700" marR="0" lvl="0" indent="0" algn="l" rtl="0">
              <a:lnSpc>
                <a:spcPct val="100000"/>
              </a:lnSpc>
              <a:spcBef>
                <a:spcPts val="0"/>
              </a:spcBef>
              <a:spcAft>
                <a:spcPts val="0"/>
              </a:spcAft>
              <a:buNone/>
            </a:pPr>
            <a:r>
              <a:rPr lang="en-US" sz="650">
                <a:latin typeface="Arial"/>
                <a:ea typeface="Arial"/>
                <a:cs typeface="Arial"/>
                <a:sym typeface="Arial"/>
              </a:rPr>
              <a:t>Copyright © Epsilon 2017 Epsilon Data Management, LLC. All rights reserved.</a:t>
            </a:r>
            <a:endParaRPr sz="650">
              <a:latin typeface="Arial"/>
              <a:ea typeface="Arial"/>
              <a:cs typeface="Arial"/>
              <a:sym typeface="Arial"/>
            </a:endParaRPr>
          </a:p>
        </p:txBody>
      </p:sp>
      <p:sp>
        <p:nvSpPr>
          <p:cNvPr id="300" name="Google Shape;300;p19"/>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Segmentation Best Practices</a:t>
            </a:r>
            <a:endParaRPr sz="3200" dirty="0">
              <a:latin typeface="Calibri"/>
              <a:ea typeface="Calibri"/>
              <a:cs typeface="Calibri"/>
            </a:endParaRPr>
          </a:p>
        </p:txBody>
      </p:sp>
      <p:grpSp>
        <p:nvGrpSpPr>
          <p:cNvPr id="7" name="Group 6">
            <a:extLst>
              <a:ext uri="{FF2B5EF4-FFF2-40B4-BE49-F238E27FC236}">
                <a16:creationId xmlns:a16="http://schemas.microsoft.com/office/drawing/2014/main" id="{E98F55A0-1BCF-D689-A698-F41A9ADB92D9}"/>
              </a:ext>
            </a:extLst>
          </p:cNvPr>
          <p:cNvGrpSpPr/>
          <p:nvPr/>
        </p:nvGrpSpPr>
        <p:grpSpPr>
          <a:xfrm>
            <a:off x="988287" y="4535747"/>
            <a:ext cx="8453265" cy="615553"/>
            <a:chOff x="1013076" y="997273"/>
            <a:chExt cx="8453265" cy="615553"/>
          </a:xfrm>
        </p:grpSpPr>
        <p:sp>
          <p:nvSpPr>
            <p:cNvPr id="2" name="Rectangle: Rounded Corners 1">
              <a:extLst>
                <a:ext uri="{FF2B5EF4-FFF2-40B4-BE49-F238E27FC236}">
                  <a16:creationId xmlns:a16="http://schemas.microsoft.com/office/drawing/2014/main" id="{13F95F02-35D6-210B-A2E1-F03E55059767}"/>
                </a:ext>
              </a:extLst>
            </p:cNvPr>
            <p:cNvSpPr/>
            <p:nvPr/>
          </p:nvSpPr>
          <p:spPr>
            <a:xfrm>
              <a:off x="1013076" y="997273"/>
              <a:ext cx="2348495" cy="615553"/>
            </a:xfrm>
            <a:prstGeom prst="roundRect">
              <a:avLst>
                <a:gd name="adj" fmla="val 13462"/>
              </a:avLst>
            </a:prstGeom>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Actionable</a:t>
              </a:r>
            </a:p>
          </p:txBody>
        </p:sp>
        <p:sp>
          <p:nvSpPr>
            <p:cNvPr id="4" name="TextBox 3">
              <a:extLst>
                <a:ext uri="{FF2B5EF4-FFF2-40B4-BE49-F238E27FC236}">
                  <a16:creationId xmlns:a16="http://schemas.microsoft.com/office/drawing/2014/main" id="{1CFA5BFB-4F86-B31B-87E7-6EAB4D9649F8}"/>
                </a:ext>
              </a:extLst>
            </p:cNvPr>
            <p:cNvSpPr txBox="1"/>
            <p:nvPr/>
          </p:nvSpPr>
          <p:spPr>
            <a:xfrm>
              <a:off x="3361571" y="1112772"/>
              <a:ext cx="6104770" cy="369332"/>
            </a:xfrm>
            <a:prstGeom prst="rect">
              <a:avLst/>
            </a:prstGeom>
            <a:noFill/>
          </p:spPr>
          <p:txBody>
            <a:bodyPr wrap="square">
              <a:spAutoFit/>
            </a:bodyPr>
            <a:lstStyle>
              <a:defPPr marR="0" lvl="0" algn="l" rtl="0">
                <a:lnSpc>
                  <a:spcPct val="100000"/>
                </a:lnSpc>
                <a:spcBef>
                  <a:spcPts val="0"/>
                </a:spcBef>
                <a:spcAft>
                  <a:spcPts val="0"/>
                </a:spcAft>
              </a:defPPr>
              <a:lvl2pPr marL="469265">
                <a:spcBef>
                  <a:spcPts val="25"/>
                </a:spcBef>
                <a:buSzPts val="2000"/>
                <a:defRPr sz="1600">
                  <a:latin typeface="Calibri"/>
                  <a:ea typeface="Calibri"/>
                  <a:cs typeface="Calibri"/>
                </a:defRPr>
              </a:lvl2pPr>
            </a:lstStyle>
            <a:p>
              <a:pPr lvl="1"/>
              <a:r>
                <a:rPr lang="en-US" dirty="0">
                  <a:sym typeface="Calibri"/>
                </a:rPr>
                <a:t>Segments are intuitive and can be acted upon</a:t>
              </a:r>
            </a:p>
          </p:txBody>
        </p:sp>
      </p:grpSp>
      <p:grpSp>
        <p:nvGrpSpPr>
          <p:cNvPr id="8" name="Group 7">
            <a:extLst>
              <a:ext uri="{FF2B5EF4-FFF2-40B4-BE49-F238E27FC236}">
                <a16:creationId xmlns:a16="http://schemas.microsoft.com/office/drawing/2014/main" id="{37051962-0335-9695-3898-E5F6CFD48A7C}"/>
              </a:ext>
            </a:extLst>
          </p:cNvPr>
          <p:cNvGrpSpPr/>
          <p:nvPr/>
        </p:nvGrpSpPr>
        <p:grpSpPr>
          <a:xfrm>
            <a:off x="988287" y="1626940"/>
            <a:ext cx="10709663" cy="615553"/>
            <a:chOff x="1013076" y="1901130"/>
            <a:chExt cx="10709663" cy="615553"/>
          </a:xfrm>
        </p:grpSpPr>
        <p:sp>
          <p:nvSpPr>
            <p:cNvPr id="5" name="Rectangle: Rounded Corners 4">
              <a:extLst>
                <a:ext uri="{FF2B5EF4-FFF2-40B4-BE49-F238E27FC236}">
                  <a16:creationId xmlns:a16="http://schemas.microsoft.com/office/drawing/2014/main" id="{1C10D7C7-B132-A52E-D86F-71BE29C4D41A}"/>
                </a:ext>
              </a:extLst>
            </p:cNvPr>
            <p:cNvSpPr/>
            <p:nvPr/>
          </p:nvSpPr>
          <p:spPr>
            <a:xfrm>
              <a:off x="1013076" y="1901130"/>
              <a:ext cx="2348495" cy="615553"/>
            </a:xfrm>
            <a:prstGeom prst="roundRect">
              <a:avLst>
                <a:gd name="adj" fmla="val 13462"/>
              </a:avLst>
            </a:prstGeom>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Manageable</a:t>
              </a:r>
            </a:p>
          </p:txBody>
        </p:sp>
        <p:sp>
          <p:nvSpPr>
            <p:cNvPr id="6" name="TextBox 5">
              <a:extLst>
                <a:ext uri="{FF2B5EF4-FFF2-40B4-BE49-F238E27FC236}">
                  <a16:creationId xmlns:a16="http://schemas.microsoft.com/office/drawing/2014/main" id="{7F367C88-1CE8-4360-7ECB-14D2D3A2E471}"/>
                </a:ext>
              </a:extLst>
            </p:cNvPr>
            <p:cNvSpPr txBox="1"/>
            <p:nvPr/>
          </p:nvSpPr>
          <p:spPr>
            <a:xfrm>
              <a:off x="3361570" y="2016629"/>
              <a:ext cx="8361169" cy="338554"/>
            </a:xfrm>
            <a:prstGeom prst="rect">
              <a:avLst/>
            </a:prstGeom>
            <a:noFill/>
          </p:spPr>
          <p:txBody>
            <a:bodyPr wrap="square">
              <a:spAutoFit/>
            </a:bodyPr>
            <a:lstStyle/>
            <a:p>
              <a:pPr marL="469265" marR="0" lvl="1" algn="l" rtl="0">
                <a:lnSpc>
                  <a:spcPct val="100000"/>
                </a:lnSpc>
                <a:spcBef>
                  <a:spcPts val="25"/>
                </a:spcBef>
                <a:spcAft>
                  <a:spcPts val="0"/>
                </a:spcAft>
                <a:buSzPts val="2000"/>
              </a:pPr>
              <a:r>
                <a:rPr lang="en-US" sz="1600" b="0" i="0" u="none" strike="noStrike" cap="none" dirty="0">
                  <a:latin typeface="Calibri"/>
                  <a:ea typeface="Calibri"/>
                  <a:cs typeface="Calibri"/>
                  <a:sym typeface="Calibri"/>
                </a:rPr>
                <a:t>Number of segments are reasonable (typically more than 2 and less than 10)</a:t>
              </a:r>
            </a:p>
          </p:txBody>
        </p:sp>
      </p:grpSp>
      <p:grpSp>
        <p:nvGrpSpPr>
          <p:cNvPr id="10" name="Group 9">
            <a:extLst>
              <a:ext uri="{FF2B5EF4-FFF2-40B4-BE49-F238E27FC236}">
                <a16:creationId xmlns:a16="http://schemas.microsoft.com/office/drawing/2014/main" id="{908D67FA-C3AB-7A37-AC80-7EDFBC71DEC1}"/>
              </a:ext>
            </a:extLst>
          </p:cNvPr>
          <p:cNvGrpSpPr/>
          <p:nvPr/>
        </p:nvGrpSpPr>
        <p:grpSpPr>
          <a:xfrm>
            <a:off x="988287" y="2568302"/>
            <a:ext cx="10709663" cy="615553"/>
            <a:chOff x="1013076" y="1901130"/>
            <a:chExt cx="10709663" cy="615553"/>
          </a:xfrm>
        </p:grpSpPr>
        <p:sp>
          <p:nvSpPr>
            <p:cNvPr id="11" name="Rectangle: Rounded Corners 10">
              <a:extLst>
                <a:ext uri="{FF2B5EF4-FFF2-40B4-BE49-F238E27FC236}">
                  <a16:creationId xmlns:a16="http://schemas.microsoft.com/office/drawing/2014/main" id="{D2EC003F-D63E-48BC-D1B8-33D50BC95B1C}"/>
                </a:ext>
              </a:extLst>
            </p:cNvPr>
            <p:cNvSpPr/>
            <p:nvPr/>
          </p:nvSpPr>
          <p:spPr>
            <a:xfrm>
              <a:off x="1013076" y="1901130"/>
              <a:ext cx="2348495" cy="615553"/>
            </a:xfrm>
            <a:prstGeom prst="roundRect">
              <a:avLst>
                <a:gd name="adj" fmla="val 13462"/>
              </a:avLst>
            </a:prstGeom>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Scalable</a:t>
              </a:r>
            </a:p>
          </p:txBody>
        </p:sp>
        <p:sp>
          <p:nvSpPr>
            <p:cNvPr id="12" name="TextBox 11">
              <a:extLst>
                <a:ext uri="{FF2B5EF4-FFF2-40B4-BE49-F238E27FC236}">
                  <a16:creationId xmlns:a16="http://schemas.microsoft.com/office/drawing/2014/main" id="{93E7EDDD-8226-BF52-9D6D-911A2499151D}"/>
                </a:ext>
              </a:extLst>
            </p:cNvPr>
            <p:cNvSpPr txBox="1"/>
            <p:nvPr/>
          </p:nvSpPr>
          <p:spPr>
            <a:xfrm>
              <a:off x="3361570" y="2016629"/>
              <a:ext cx="8361169" cy="369332"/>
            </a:xfrm>
            <a:prstGeom prst="rect">
              <a:avLst/>
            </a:prstGeom>
            <a:noFill/>
          </p:spPr>
          <p:txBody>
            <a:bodyPr wrap="square">
              <a:spAutoFit/>
            </a:bodyPr>
            <a:lstStyle>
              <a:defPPr marR="0" lvl="0" algn="l" rtl="0">
                <a:lnSpc>
                  <a:spcPct val="100000"/>
                </a:lnSpc>
                <a:spcBef>
                  <a:spcPts val="0"/>
                </a:spcBef>
                <a:spcAft>
                  <a:spcPts val="0"/>
                </a:spcAft>
              </a:defPPr>
              <a:lvl2pPr marL="469265">
                <a:spcBef>
                  <a:spcPts val="25"/>
                </a:spcBef>
                <a:buSzPts val="2000"/>
                <a:defRPr sz="1600">
                  <a:latin typeface="Calibri"/>
                  <a:ea typeface="Calibri"/>
                  <a:cs typeface="Calibri"/>
                </a:defRPr>
              </a:lvl2pPr>
            </a:lstStyle>
            <a:p>
              <a:pPr lvl="1"/>
              <a:r>
                <a:rPr lang="en-US" dirty="0">
                  <a:sym typeface="Calibri"/>
                </a:rPr>
                <a:t>Segments have large enough a N to be representative and scalable</a:t>
              </a:r>
            </a:p>
          </p:txBody>
        </p:sp>
      </p:grpSp>
      <p:grpSp>
        <p:nvGrpSpPr>
          <p:cNvPr id="13" name="Group 12">
            <a:extLst>
              <a:ext uri="{FF2B5EF4-FFF2-40B4-BE49-F238E27FC236}">
                <a16:creationId xmlns:a16="http://schemas.microsoft.com/office/drawing/2014/main" id="{20631600-2694-52A6-70E0-87F9A5A79586}"/>
              </a:ext>
            </a:extLst>
          </p:cNvPr>
          <p:cNvGrpSpPr/>
          <p:nvPr/>
        </p:nvGrpSpPr>
        <p:grpSpPr>
          <a:xfrm>
            <a:off x="988287" y="3509664"/>
            <a:ext cx="10282067" cy="700274"/>
            <a:chOff x="1013076" y="997273"/>
            <a:chExt cx="10282067" cy="700274"/>
          </a:xfrm>
        </p:grpSpPr>
        <p:sp>
          <p:nvSpPr>
            <p:cNvPr id="14" name="Rectangle: Rounded Corners 13">
              <a:extLst>
                <a:ext uri="{FF2B5EF4-FFF2-40B4-BE49-F238E27FC236}">
                  <a16:creationId xmlns:a16="http://schemas.microsoft.com/office/drawing/2014/main" id="{7895CA5D-3E82-6A68-D56B-8C86ACAA4BD9}"/>
                </a:ext>
              </a:extLst>
            </p:cNvPr>
            <p:cNvSpPr/>
            <p:nvPr/>
          </p:nvSpPr>
          <p:spPr>
            <a:xfrm>
              <a:off x="1013076" y="997273"/>
              <a:ext cx="2348495" cy="615553"/>
            </a:xfrm>
            <a:prstGeom prst="roundRect">
              <a:avLst>
                <a:gd name="adj" fmla="val 13462"/>
              </a:avLst>
            </a:prstGeom>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Identifiable</a:t>
              </a:r>
            </a:p>
          </p:txBody>
        </p:sp>
        <p:sp>
          <p:nvSpPr>
            <p:cNvPr id="15" name="TextBox 14">
              <a:extLst>
                <a:ext uri="{FF2B5EF4-FFF2-40B4-BE49-F238E27FC236}">
                  <a16:creationId xmlns:a16="http://schemas.microsoft.com/office/drawing/2014/main" id="{8C01B51B-1E0F-9F0F-A4E0-2C9511958610}"/>
                </a:ext>
              </a:extLst>
            </p:cNvPr>
            <p:cNvSpPr txBox="1"/>
            <p:nvPr/>
          </p:nvSpPr>
          <p:spPr>
            <a:xfrm>
              <a:off x="3361571" y="1112772"/>
              <a:ext cx="7933572" cy="646331"/>
            </a:xfrm>
            <a:prstGeom prst="rect">
              <a:avLst/>
            </a:prstGeom>
            <a:noFill/>
          </p:spPr>
          <p:txBody>
            <a:bodyPr wrap="square">
              <a:spAutoFit/>
            </a:bodyPr>
            <a:lstStyle>
              <a:defPPr marR="0" lvl="0" algn="l" rtl="0">
                <a:lnSpc>
                  <a:spcPct val="100000"/>
                </a:lnSpc>
                <a:spcBef>
                  <a:spcPts val="0"/>
                </a:spcBef>
                <a:spcAft>
                  <a:spcPts val="0"/>
                </a:spcAft>
              </a:defPPr>
              <a:lvl2pPr marL="469265">
                <a:spcBef>
                  <a:spcPts val="25"/>
                </a:spcBef>
                <a:buSzPts val="2000"/>
                <a:defRPr sz="1600">
                  <a:latin typeface="Calibri"/>
                  <a:ea typeface="Calibri"/>
                  <a:cs typeface="Calibri"/>
                </a:defRPr>
              </a:lvl2pPr>
            </a:lstStyle>
            <a:p>
              <a:pPr lvl="1"/>
              <a:r>
                <a:rPr lang="en-US" dirty="0">
                  <a:sym typeface="Calibri"/>
                </a:rPr>
                <a:t>Segments are intuitive and a qualification (Person for market research) a can be assigned to each</a:t>
              </a:r>
            </a:p>
          </p:txBody>
        </p:sp>
      </p:grpSp>
      <p:grpSp>
        <p:nvGrpSpPr>
          <p:cNvPr id="16" name="Group 15">
            <a:extLst>
              <a:ext uri="{FF2B5EF4-FFF2-40B4-BE49-F238E27FC236}">
                <a16:creationId xmlns:a16="http://schemas.microsoft.com/office/drawing/2014/main" id="{A225B05D-DE06-1252-50EF-66950A0503F4}"/>
              </a:ext>
            </a:extLst>
          </p:cNvPr>
          <p:cNvGrpSpPr/>
          <p:nvPr/>
        </p:nvGrpSpPr>
        <p:grpSpPr>
          <a:xfrm>
            <a:off x="983749" y="5477110"/>
            <a:ext cx="10282067" cy="700274"/>
            <a:chOff x="1013076" y="997273"/>
            <a:chExt cx="10282067" cy="700274"/>
          </a:xfrm>
        </p:grpSpPr>
        <p:sp>
          <p:nvSpPr>
            <p:cNvPr id="17" name="Rectangle: Rounded Corners 16">
              <a:extLst>
                <a:ext uri="{FF2B5EF4-FFF2-40B4-BE49-F238E27FC236}">
                  <a16:creationId xmlns:a16="http://schemas.microsoft.com/office/drawing/2014/main" id="{53ECBC20-BF9E-1227-0019-EBA2B953EB9B}"/>
                </a:ext>
              </a:extLst>
            </p:cNvPr>
            <p:cNvSpPr/>
            <p:nvPr/>
          </p:nvSpPr>
          <p:spPr>
            <a:xfrm>
              <a:off x="1013076" y="997273"/>
              <a:ext cx="2348495" cy="615553"/>
            </a:xfrm>
            <a:prstGeom prst="roundRect">
              <a:avLst>
                <a:gd name="adj" fmla="val 13462"/>
              </a:avLst>
            </a:prstGeom>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Stable</a:t>
              </a:r>
            </a:p>
          </p:txBody>
        </p:sp>
        <p:sp>
          <p:nvSpPr>
            <p:cNvPr id="18" name="TextBox 17">
              <a:extLst>
                <a:ext uri="{FF2B5EF4-FFF2-40B4-BE49-F238E27FC236}">
                  <a16:creationId xmlns:a16="http://schemas.microsoft.com/office/drawing/2014/main" id="{1A78D12E-BEAD-C0EF-2AF9-6CAEBBDB2699}"/>
                </a:ext>
              </a:extLst>
            </p:cNvPr>
            <p:cNvSpPr txBox="1"/>
            <p:nvPr/>
          </p:nvSpPr>
          <p:spPr>
            <a:xfrm>
              <a:off x="3361571" y="1112772"/>
              <a:ext cx="7933572" cy="646331"/>
            </a:xfrm>
            <a:prstGeom prst="rect">
              <a:avLst/>
            </a:prstGeom>
            <a:noFill/>
          </p:spPr>
          <p:txBody>
            <a:bodyPr wrap="square">
              <a:spAutoFit/>
            </a:bodyPr>
            <a:lstStyle>
              <a:defPPr marR="0" lvl="0" algn="l" rtl="0">
                <a:lnSpc>
                  <a:spcPct val="100000"/>
                </a:lnSpc>
                <a:spcBef>
                  <a:spcPts val="0"/>
                </a:spcBef>
                <a:spcAft>
                  <a:spcPts val="0"/>
                </a:spcAft>
              </a:defPPr>
              <a:lvl2pPr marL="469265">
                <a:spcBef>
                  <a:spcPts val="25"/>
                </a:spcBef>
                <a:buSzPts val="2000"/>
                <a:defRPr sz="1600">
                  <a:latin typeface="Calibri"/>
                  <a:ea typeface="Calibri"/>
                  <a:cs typeface="Calibri"/>
                </a:defRPr>
              </a:lvl2pPr>
            </a:lstStyle>
            <a:p>
              <a:pPr lvl="1"/>
              <a:r>
                <a:rPr lang="en-US" dirty="0">
                  <a:sym typeface="Calibri"/>
                </a:rPr>
                <a:t>The segments are not likely to change significantly over time (also people may jump from one to the other)</a:t>
              </a:r>
            </a:p>
          </p:txBody>
        </p:sp>
      </p:grpSp>
      <p:sp>
        <p:nvSpPr>
          <p:cNvPr id="20" name="TextBox 19">
            <a:extLst>
              <a:ext uri="{FF2B5EF4-FFF2-40B4-BE49-F238E27FC236}">
                <a16:creationId xmlns:a16="http://schemas.microsoft.com/office/drawing/2014/main" id="{E040BAE4-9349-9CC9-1907-13DE65B842D5}"/>
              </a:ext>
            </a:extLst>
          </p:cNvPr>
          <p:cNvSpPr txBox="1"/>
          <p:nvPr/>
        </p:nvSpPr>
        <p:spPr>
          <a:xfrm>
            <a:off x="330446" y="1024132"/>
            <a:ext cx="6104770" cy="369332"/>
          </a:xfrm>
          <a:prstGeom prst="rect">
            <a:avLst/>
          </a:prstGeom>
          <a:noFill/>
        </p:spPr>
        <p:txBody>
          <a:bodyPr wrap="square">
            <a:spAutoFit/>
          </a:bodyPr>
          <a:lstStyle/>
          <a:p>
            <a:r>
              <a:rPr lang="en-US" sz="1800" dirty="0">
                <a:latin typeface="Calibri"/>
                <a:ea typeface="Calibri"/>
                <a:cs typeface="Calibri"/>
                <a:sym typeface="Calibri"/>
              </a:rPr>
              <a:t>Your segments should be:</a:t>
            </a:r>
            <a:endParaRPr lang="en-US" sz="1800" dirty="0"/>
          </a:p>
        </p:txBody>
      </p:sp>
    </p:spTree>
    <p:extLst>
      <p:ext uri="{BB962C8B-B14F-4D97-AF65-F5344CB8AC3E}">
        <p14:creationId xmlns:p14="http://schemas.microsoft.com/office/powerpoint/2010/main" val="2563927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0"/>
          <p:cNvSpPr txBox="1">
            <a:spLocks noGrp="1"/>
          </p:cNvSpPr>
          <p:nvPr>
            <p:ph type="title" idx="4294967295"/>
          </p:nvPr>
        </p:nvSpPr>
        <p:spPr>
          <a:xfrm>
            <a:off x="228600" y="60325"/>
            <a:ext cx="11963400" cy="936139"/>
          </a:xfrm>
          <a:prstGeom prst="rect">
            <a:avLst/>
          </a:prstGeom>
          <a:noFill/>
          <a:ln>
            <a:noFill/>
          </a:ln>
        </p:spPr>
        <p:txBody>
          <a:bodyPr spcFirstLastPara="1" wrap="square" lIns="0" tIns="104125" rIns="0" bIns="0" anchor="t" anchorCtr="0">
            <a:spAutoFit/>
          </a:bodyPr>
          <a:lstStyle/>
          <a:p>
            <a:pPr marL="12700" marR="5080" lvl="0" indent="0" algn="l" rtl="0">
              <a:lnSpc>
                <a:spcPct val="90000"/>
              </a:lnSpc>
              <a:spcBef>
                <a:spcPts val="0"/>
              </a:spcBef>
              <a:spcAft>
                <a:spcPts val="0"/>
              </a:spcAft>
              <a:buNone/>
            </a:pPr>
            <a:endParaRPr sz="6000" dirty="0">
              <a:latin typeface="Calibri"/>
              <a:ea typeface="Calibri"/>
              <a:cs typeface="Calibri"/>
              <a:sym typeface="Calibri"/>
            </a:endParaRPr>
          </a:p>
        </p:txBody>
      </p:sp>
      <p:sp>
        <p:nvSpPr>
          <p:cNvPr id="2" name="Title 4">
            <a:extLst>
              <a:ext uri="{FF2B5EF4-FFF2-40B4-BE49-F238E27FC236}">
                <a16:creationId xmlns:a16="http://schemas.microsoft.com/office/drawing/2014/main" id="{2FD389ED-00D6-C30B-E2AF-82A250161800}"/>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Segmentation Outputs - Examples</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986C251E-3108-8215-9298-EE11A1EFA0FE}"/>
              </a:ext>
            </a:extLst>
          </p:cNvPr>
          <p:cNvSpPr txBox="1">
            <a:spLocks/>
          </p:cNvSpPr>
          <p:nvPr/>
        </p:nvSpPr>
        <p:spPr>
          <a:xfrm>
            <a:off x="1828800" y="3059668"/>
            <a:ext cx="8534400" cy="738664"/>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Position Paper #2 (past) and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Due Diligence Project (future)</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8" name="Rectangle 7">
            <a:extLst>
              <a:ext uri="{FF2B5EF4-FFF2-40B4-BE49-F238E27FC236}">
                <a16:creationId xmlns:a16="http://schemas.microsoft.com/office/drawing/2014/main" id="{267DA501-01A9-2C2C-199B-43C8A2ADE2E2}"/>
              </a:ext>
            </a:extLst>
          </p:cNvPr>
          <p:cNvSpPr/>
          <p:nvPr/>
        </p:nvSpPr>
        <p:spPr>
          <a:xfrm>
            <a:off x="6136650" y="896855"/>
            <a:ext cx="5643707" cy="2325249"/>
          </a:xfrm>
          <a:prstGeom prst="rect">
            <a:avLst/>
          </a:prstGeom>
          <a:solidFill>
            <a:schemeClr val="bg1"/>
          </a:solidFill>
          <a:ln>
            <a:noFill/>
          </a:ln>
          <a:effectLst>
            <a:outerShdw blurRad="2413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6B29F4-0CB5-48D2-38B3-F0E098E743D1}"/>
              </a:ext>
            </a:extLst>
          </p:cNvPr>
          <p:cNvSpPr/>
          <p:nvPr/>
        </p:nvSpPr>
        <p:spPr>
          <a:xfrm>
            <a:off x="6180479" y="3429000"/>
            <a:ext cx="5599878" cy="2900335"/>
          </a:xfrm>
          <a:prstGeom prst="rect">
            <a:avLst/>
          </a:prstGeom>
          <a:solidFill>
            <a:schemeClr val="bg1"/>
          </a:solidFill>
          <a:ln>
            <a:noFill/>
          </a:ln>
          <a:effectLst>
            <a:outerShdw blurRad="2413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D729FD7-BDE4-7833-4B5D-C8650535FB67}"/>
              </a:ext>
            </a:extLst>
          </p:cNvPr>
          <p:cNvSpPr/>
          <p:nvPr/>
        </p:nvSpPr>
        <p:spPr>
          <a:xfrm>
            <a:off x="406819" y="896855"/>
            <a:ext cx="5151465" cy="2325249"/>
          </a:xfrm>
          <a:prstGeom prst="rect">
            <a:avLst/>
          </a:prstGeom>
          <a:solidFill>
            <a:schemeClr val="bg1"/>
          </a:solidFill>
          <a:ln>
            <a:noFill/>
          </a:ln>
          <a:effectLst>
            <a:outerShdw blurRad="2413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Google Shape;315;p21"/>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Summarize the Segments that Are Identified</a:t>
            </a:r>
            <a:endParaRPr sz="3200" dirty="0">
              <a:latin typeface="Calibri"/>
              <a:ea typeface="Calibri"/>
              <a:cs typeface="Calibri"/>
            </a:endParaRPr>
          </a:p>
        </p:txBody>
      </p:sp>
      <p:pic>
        <p:nvPicPr>
          <p:cNvPr id="316" name="Google Shape;316;p21"/>
          <p:cNvPicPr preferRelativeResize="0"/>
          <p:nvPr/>
        </p:nvPicPr>
        <p:blipFill rotWithShape="1">
          <a:blip r:embed="rId3">
            <a:alphaModFix/>
          </a:blip>
          <a:srcRect/>
          <a:stretch/>
        </p:blipFill>
        <p:spPr>
          <a:xfrm>
            <a:off x="678650" y="965658"/>
            <a:ext cx="4398264" cy="2097004"/>
          </a:xfrm>
          <a:prstGeom prst="rect">
            <a:avLst/>
          </a:prstGeom>
          <a:solidFill>
            <a:schemeClr val="lt1"/>
          </a:solidFill>
          <a:ln>
            <a:noFill/>
          </a:ln>
        </p:spPr>
      </p:pic>
      <p:pic>
        <p:nvPicPr>
          <p:cNvPr id="317" name="Google Shape;317;p21"/>
          <p:cNvPicPr preferRelativeResize="0"/>
          <p:nvPr/>
        </p:nvPicPr>
        <p:blipFill rotWithShape="1">
          <a:blip r:embed="rId4">
            <a:alphaModFix/>
          </a:blip>
          <a:srcRect/>
          <a:stretch/>
        </p:blipFill>
        <p:spPr>
          <a:xfrm>
            <a:off x="6494050" y="3519639"/>
            <a:ext cx="5021580" cy="2725599"/>
          </a:xfrm>
          <a:prstGeom prst="rect">
            <a:avLst/>
          </a:prstGeom>
          <a:noFill/>
          <a:ln>
            <a:noFill/>
          </a:ln>
        </p:spPr>
      </p:pic>
      <p:pic>
        <p:nvPicPr>
          <p:cNvPr id="318" name="Google Shape;318;p21"/>
          <p:cNvPicPr preferRelativeResize="0"/>
          <p:nvPr/>
        </p:nvPicPr>
        <p:blipFill rotWithShape="1">
          <a:blip r:embed="rId5">
            <a:alphaModFix/>
          </a:blip>
          <a:srcRect/>
          <a:stretch/>
        </p:blipFill>
        <p:spPr>
          <a:xfrm>
            <a:off x="6618020" y="1154725"/>
            <a:ext cx="4724795" cy="1794932"/>
          </a:xfrm>
          <a:prstGeom prst="rect">
            <a:avLst/>
          </a:prstGeom>
          <a:ln>
            <a:noFill/>
          </a:ln>
          <a:effectLst/>
        </p:spPr>
      </p:pic>
      <p:sp>
        <p:nvSpPr>
          <p:cNvPr id="6" name="Rectangle 5">
            <a:extLst>
              <a:ext uri="{FF2B5EF4-FFF2-40B4-BE49-F238E27FC236}">
                <a16:creationId xmlns:a16="http://schemas.microsoft.com/office/drawing/2014/main" id="{ED4E434F-85E9-3BBD-00A5-29DED42A19E1}"/>
              </a:ext>
            </a:extLst>
          </p:cNvPr>
          <p:cNvSpPr/>
          <p:nvPr/>
        </p:nvSpPr>
        <p:spPr>
          <a:xfrm>
            <a:off x="406819" y="3429001"/>
            <a:ext cx="5099316" cy="2900334"/>
          </a:xfrm>
          <a:prstGeom prst="rect">
            <a:avLst/>
          </a:prstGeom>
          <a:solidFill>
            <a:schemeClr val="bg1"/>
          </a:solidFill>
          <a:ln>
            <a:noFill/>
          </a:ln>
          <a:effectLst>
            <a:outerShdw blurRad="2413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19;p21"/>
          <p:cNvPicPr preferRelativeResize="0"/>
          <p:nvPr/>
        </p:nvPicPr>
        <p:blipFill rotWithShape="1">
          <a:blip r:embed="rId6">
            <a:alphaModFix/>
          </a:blip>
          <a:srcRect/>
          <a:stretch/>
        </p:blipFill>
        <p:spPr>
          <a:xfrm>
            <a:off x="843110" y="4091776"/>
            <a:ext cx="4031496" cy="16689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456" name="Google Shape;456;p24"/>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Create Segment Summary</a:t>
            </a:r>
            <a:endParaRPr sz="3200" dirty="0">
              <a:latin typeface="Calibri"/>
              <a:ea typeface="Calibri"/>
              <a:cs typeface="Calibri"/>
            </a:endParaRPr>
          </a:p>
        </p:txBody>
      </p:sp>
      <p:pic>
        <p:nvPicPr>
          <p:cNvPr id="4108" name="Picture 12" descr="MetLife: A Case Study in Customer Segmentation - Technology and Operations  Management">
            <a:extLst>
              <a:ext uri="{FF2B5EF4-FFF2-40B4-BE49-F238E27FC236}">
                <a16:creationId xmlns:a16="http://schemas.microsoft.com/office/drawing/2014/main" id="{33A72F61-F120-A99F-52C3-5857BD4E1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38" y="908083"/>
            <a:ext cx="5164728" cy="38415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EA91FC60-CFBE-AC33-99EE-93BD8B745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647" y="1493301"/>
            <a:ext cx="6161751" cy="46013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2" name="Title 4">
            <a:extLst>
              <a:ext uri="{FF2B5EF4-FFF2-40B4-BE49-F238E27FC236}">
                <a16:creationId xmlns:a16="http://schemas.microsoft.com/office/drawing/2014/main" id="{3167F0EC-BA64-79B0-EDE0-C8BCAE60FAD4}"/>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Catch up</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6E0DA0CF-CED0-8A24-9F8C-37D6FF1D758A}"/>
              </a:ext>
            </a:extLst>
          </p:cNvPr>
          <p:cNvSpPr txBox="1">
            <a:spLocks/>
          </p:cNvSpPr>
          <p:nvPr/>
        </p:nvSpPr>
        <p:spPr>
          <a:xfrm>
            <a:off x="1828800" y="3059668"/>
            <a:ext cx="8534400" cy="738664"/>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Position Paper #2 (past) and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Due Diligence Project (future)</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extLst>
      <p:ext uri="{BB962C8B-B14F-4D97-AF65-F5344CB8AC3E}">
        <p14:creationId xmlns:p14="http://schemas.microsoft.com/office/powerpoint/2010/main" val="9927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3"/>
          <p:cNvSpPr txBox="1">
            <a:spLocks noGrp="1"/>
          </p:cNvSpPr>
          <p:nvPr>
            <p:ph type="title"/>
          </p:nvPr>
        </p:nvSpPr>
        <p:spPr>
          <a:xfrm>
            <a:off x="228600" y="59830"/>
            <a:ext cx="11963400" cy="573540"/>
          </a:xfrm>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Detailed Segment Profile Examples</a:t>
            </a:r>
            <a:endParaRPr sz="3200" dirty="0">
              <a:latin typeface="Calibri"/>
              <a:ea typeface="Calibri"/>
              <a:cs typeface="Calibri"/>
            </a:endParaRPr>
          </a:p>
        </p:txBody>
      </p:sp>
      <p:sp>
        <p:nvSpPr>
          <p:cNvPr id="331" name="Google Shape;331;p23"/>
          <p:cNvSpPr txBox="1"/>
          <p:nvPr/>
        </p:nvSpPr>
        <p:spPr>
          <a:xfrm>
            <a:off x="611454" y="948164"/>
            <a:ext cx="9812100" cy="87459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sym typeface="Tahoma"/>
              </a:rPr>
              <a:t>Detailed profiling and analysis of segments will provide a deep understanding of the product and</a:t>
            </a:r>
            <a:endParaRPr dirty="0">
              <a:latin typeface="Calibri" panose="020F0502020204030204" pitchFamily="34" charset="0"/>
              <a:ea typeface="Calibri" panose="020F0502020204030204" pitchFamily="34" charset="0"/>
              <a:cs typeface="Calibri" panose="020F0502020204030204" pitchFamily="34" charset="0"/>
              <a:sym typeface="Tahoma"/>
            </a:endParaRPr>
          </a:p>
          <a:p>
            <a:pPr marL="12700" marR="0" lvl="0" indent="0" algn="l" rtl="0">
              <a:lnSpc>
                <a:spcPct val="100000"/>
              </a:lnSpc>
              <a:spcBef>
                <a:spcPts val="4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sym typeface="Tahoma"/>
              </a:rPr>
              <a:t>service priorities, needs and attitudes of the segments identified.</a:t>
            </a:r>
          </a:p>
          <a:p>
            <a:pPr marL="12700" marR="0" lvl="0" indent="0" algn="l" rtl="0">
              <a:lnSpc>
                <a:spcPct val="100000"/>
              </a:lnSpc>
              <a:spcBef>
                <a:spcPts val="40"/>
              </a:spcBef>
              <a:spcAft>
                <a:spcPts val="0"/>
              </a:spcAft>
              <a:buNone/>
            </a:pPr>
            <a:endParaRPr lang="en-US" dirty="0">
              <a:latin typeface="Calibri" panose="020F0502020204030204" pitchFamily="34" charset="0"/>
              <a:ea typeface="Calibri" panose="020F0502020204030204" pitchFamily="34" charset="0"/>
              <a:cs typeface="Calibri" panose="020F0502020204030204" pitchFamily="34" charset="0"/>
              <a:sym typeface="Tahoma"/>
            </a:endParaRPr>
          </a:p>
          <a:p>
            <a:pPr marL="12700" marR="0" lvl="0" indent="0" algn="l" rtl="0">
              <a:lnSpc>
                <a:spcPct val="100000"/>
              </a:lnSpc>
              <a:spcBef>
                <a:spcPts val="4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sym typeface="Tahoma"/>
              </a:rPr>
              <a:t>Story telling!</a:t>
            </a:r>
            <a:endParaRPr dirty="0">
              <a:latin typeface="Calibri" panose="020F0502020204030204" pitchFamily="34" charset="0"/>
              <a:ea typeface="Calibri" panose="020F0502020204030204" pitchFamily="34" charset="0"/>
              <a:cs typeface="Calibri" panose="020F0502020204030204" pitchFamily="34" charset="0"/>
              <a:sym typeface="Tahoma"/>
            </a:endParaRPr>
          </a:p>
        </p:txBody>
      </p:sp>
      <p:pic>
        <p:nvPicPr>
          <p:cNvPr id="334" name="Google Shape;334;p23"/>
          <p:cNvPicPr preferRelativeResize="0"/>
          <p:nvPr/>
        </p:nvPicPr>
        <p:blipFill rotWithShape="1">
          <a:blip r:embed="rId3">
            <a:alphaModFix/>
          </a:blip>
          <a:srcRect/>
          <a:stretch/>
        </p:blipFill>
        <p:spPr>
          <a:xfrm>
            <a:off x="5723222" y="1961975"/>
            <a:ext cx="6169119" cy="322021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074" name="Picture 2" descr="50+ Silhouette Of Fairy Dust Stock Illustrations, Royalty-Free Vector  Graphics &amp; Clip Art - iStock">
            <a:extLst>
              <a:ext uri="{FF2B5EF4-FFF2-40B4-BE49-F238E27FC236}">
                <a16:creationId xmlns:a16="http://schemas.microsoft.com/office/drawing/2014/main" id="{636192FA-93B0-9FF9-53B3-5F83A054FFF5}"/>
              </a:ext>
            </a:extLst>
          </p:cNvPr>
          <p:cNvPicPr>
            <a:picLocks noChangeAspect="1" noChangeArrowheads="1"/>
          </p:cNvPicPr>
          <p:nvPr/>
        </p:nvPicPr>
        <p:blipFill rotWithShape="1">
          <a:blip r:embed="rId4">
            <a:clrChange>
              <a:clrFrom>
                <a:srgbClr val="986851"/>
              </a:clrFrom>
              <a:clrTo>
                <a:srgbClr val="986851">
                  <a:alpha val="0"/>
                </a:srgbClr>
              </a:clrTo>
            </a:clrChange>
            <a:extLst>
              <a:ext uri="{28A0092B-C50C-407E-A947-70E740481C1C}">
                <a14:useLocalDpi xmlns:a14="http://schemas.microsoft.com/office/drawing/2010/main" val="0"/>
              </a:ext>
            </a:extLst>
          </a:blip>
          <a:srcRect l="2216" t="5567" r="15264" b="3721"/>
          <a:stretch/>
        </p:blipFill>
        <p:spPr bwMode="auto">
          <a:xfrm>
            <a:off x="1662862" y="1775412"/>
            <a:ext cx="1138068" cy="12367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50+ Silhouette Of Fairy Dust Stock Illustrations, Royalty-Free Vector  Graphics &amp; Clip Art - iStock">
            <a:extLst>
              <a:ext uri="{FF2B5EF4-FFF2-40B4-BE49-F238E27FC236}">
                <a16:creationId xmlns:a16="http://schemas.microsoft.com/office/drawing/2014/main" id="{6253E6D2-30D7-0B4C-62EA-D9DF6803ED69}"/>
              </a:ext>
            </a:extLst>
          </p:cNvPr>
          <p:cNvPicPr>
            <a:picLocks noChangeAspect="1" noChangeArrowheads="1"/>
          </p:cNvPicPr>
          <p:nvPr/>
        </p:nvPicPr>
        <p:blipFill rotWithShape="1">
          <a:blip r:embed="rId4">
            <a:clrChange>
              <a:clrFrom>
                <a:srgbClr val="986851"/>
              </a:clrFrom>
              <a:clrTo>
                <a:srgbClr val="986851">
                  <a:alpha val="0"/>
                </a:srgbClr>
              </a:clrTo>
            </a:clrChange>
            <a:extLst>
              <a:ext uri="{28A0092B-C50C-407E-A947-70E740481C1C}">
                <a14:useLocalDpi xmlns:a14="http://schemas.microsoft.com/office/drawing/2010/main" val="0"/>
              </a:ext>
            </a:extLst>
          </a:blip>
          <a:srcRect l="2216" t="5567" r="15264" b="3721"/>
          <a:stretch/>
        </p:blipFill>
        <p:spPr bwMode="auto">
          <a:xfrm flipH="1">
            <a:off x="10016921" y="722767"/>
            <a:ext cx="1138068" cy="1236742"/>
          </a:xfrm>
          <a:prstGeom prst="rect">
            <a:avLst/>
          </a:prstGeom>
          <a:noFill/>
          <a:extLst>
            <a:ext uri="{909E8E84-426E-40DD-AFC4-6F175D3DCCD1}">
              <a14:hiddenFill xmlns:a14="http://schemas.microsoft.com/office/drawing/2010/main">
                <a:solidFill>
                  <a:srgbClr val="FFFFFF"/>
                </a:solidFill>
              </a14:hiddenFill>
            </a:ext>
          </a:extLst>
        </p:spPr>
      </p:pic>
      <p:pic>
        <p:nvPicPr>
          <p:cNvPr id="333" name="Google Shape;333;p23"/>
          <p:cNvPicPr preferRelativeResize="0"/>
          <p:nvPr/>
        </p:nvPicPr>
        <p:blipFill rotWithShape="1">
          <a:blip r:embed="rId5">
            <a:alphaModFix/>
          </a:blip>
          <a:srcRect/>
          <a:stretch/>
        </p:blipFill>
        <p:spPr>
          <a:xfrm>
            <a:off x="228600" y="3012154"/>
            <a:ext cx="5173268" cy="310269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6"/>
          <p:cNvSpPr txBox="1">
            <a:spLocks noGrp="1"/>
          </p:cNvSpPr>
          <p:nvPr>
            <p:ph type="title" idx="4294967295"/>
          </p:nvPr>
        </p:nvSpPr>
        <p:spPr>
          <a:xfrm>
            <a:off x="228600" y="60325"/>
            <a:ext cx="11963400" cy="936139"/>
          </a:xfrm>
          <a:prstGeom prst="rect">
            <a:avLst/>
          </a:prstGeom>
          <a:noFill/>
          <a:ln>
            <a:noFill/>
          </a:ln>
        </p:spPr>
        <p:txBody>
          <a:bodyPr spcFirstLastPara="1" wrap="square" lIns="0" tIns="12050" rIns="0" bIns="0" anchor="t" anchorCtr="0">
            <a:spAutoFit/>
          </a:bodyPr>
          <a:lstStyle/>
          <a:p>
            <a:pPr>
              <a:lnSpc>
                <a:spcPct val="114107"/>
              </a:lnSpc>
            </a:pPr>
            <a:endParaRPr sz="3200" b="0" dirty="0">
              <a:solidFill>
                <a:schemeClr val="bg1"/>
              </a:solidFill>
              <a:latin typeface="Calibri"/>
              <a:ea typeface="Calibri"/>
              <a:cs typeface="Calibri"/>
              <a:sym typeface="Calibri"/>
            </a:endParaRPr>
          </a:p>
        </p:txBody>
      </p:sp>
      <p:sp>
        <p:nvSpPr>
          <p:cNvPr id="2" name="Title 4">
            <a:extLst>
              <a:ext uri="{FF2B5EF4-FFF2-40B4-BE49-F238E27FC236}">
                <a16:creationId xmlns:a16="http://schemas.microsoft.com/office/drawing/2014/main" id="{D493B9F6-2BA0-6898-17C8-AC002AFD1938}"/>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rPr>
              <a:t>R </a:t>
            </a:r>
            <a:r>
              <a:rPr lang="en-US" sz="4400" b="1" dirty="0">
                <a:solidFill>
                  <a:srgbClr val="2663BC"/>
                </a:solidFill>
                <a:latin typeface="Söhne"/>
                <a:ea typeface="Calibri"/>
                <a:cs typeface="Calibri"/>
                <a:sym typeface="Calibri"/>
              </a:rPr>
              <a:t>Shiny and Tableau Parameters</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2ECA9896-393D-2470-8CB6-D239D321FE06}"/>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Interactive Dashboarding With R and Tableau</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7"/>
          <p:cNvSpPr txBox="1"/>
          <p:nvPr/>
        </p:nvSpPr>
        <p:spPr>
          <a:xfrm>
            <a:off x="11876913" y="6539280"/>
            <a:ext cx="1296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13</a:t>
            </a:r>
            <a:endParaRPr sz="800">
              <a:latin typeface="Calibri"/>
              <a:ea typeface="Calibri"/>
              <a:cs typeface="Calibri"/>
              <a:sym typeface="Calibri"/>
            </a:endParaRPr>
          </a:p>
        </p:txBody>
      </p:sp>
      <p:sp>
        <p:nvSpPr>
          <p:cNvPr id="477" name="Google Shape;477;p27"/>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Shiny</a:t>
            </a:r>
            <a:endParaRPr sz="3200" dirty="0">
              <a:latin typeface="Calibri"/>
              <a:ea typeface="Calibri"/>
              <a:cs typeface="Calibri"/>
            </a:endParaRPr>
          </a:p>
        </p:txBody>
      </p:sp>
      <p:sp>
        <p:nvSpPr>
          <p:cNvPr id="478" name="Google Shape;478;p27"/>
          <p:cNvSpPr txBox="1"/>
          <p:nvPr/>
        </p:nvSpPr>
        <p:spPr>
          <a:xfrm>
            <a:off x="5886605" y="2012188"/>
            <a:ext cx="5955463" cy="1154132"/>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u="sng" dirty="0">
                <a:solidFill>
                  <a:schemeClr val="hlink"/>
                </a:solidFill>
                <a:highlight>
                  <a:schemeClr val="lt2"/>
                </a:highlight>
                <a:latin typeface="Courier New"/>
                <a:ea typeface="Courier New"/>
                <a:cs typeface="Courier New"/>
                <a:sym typeface="Courier New"/>
                <a:hlinkClick r:id="rId3"/>
              </a:rPr>
              <a:t>library</a:t>
            </a:r>
            <a:r>
              <a:rPr lang="en-US" sz="900" dirty="0">
                <a:solidFill>
                  <a:srgbClr val="696969"/>
                </a:solidFill>
                <a:highlight>
                  <a:schemeClr val="lt2"/>
                </a:highlight>
                <a:latin typeface="Courier New"/>
                <a:ea typeface="Courier New"/>
                <a:cs typeface="Courier New"/>
                <a:sym typeface="Courier New"/>
              </a:rPr>
              <a:t>(</a:t>
            </a:r>
            <a:r>
              <a:rPr lang="en-US" sz="900" u="sng" dirty="0">
                <a:solidFill>
                  <a:schemeClr val="hlink"/>
                </a:solidFill>
                <a:highlight>
                  <a:schemeClr val="lt2"/>
                </a:highlight>
                <a:latin typeface="Courier New"/>
                <a:ea typeface="Courier New"/>
                <a:cs typeface="Courier New"/>
                <a:sym typeface="Courier New"/>
                <a:hlinkClick r:id="rId4"/>
              </a:rPr>
              <a:t>shiny</a:t>
            </a:r>
            <a:r>
              <a:rPr lang="en-US" sz="900" dirty="0">
                <a:solidFill>
                  <a:srgbClr val="696969"/>
                </a:solidFill>
                <a:highlight>
                  <a:schemeClr val="lt2"/>
                </a:highlight>
                <a:latin typeface="Courier New"/>
                <a:ea typeface="Courier New"/>
                <a:cs typeface="Courier New"/>
                <a:sym typeface="Courier New"/>
              </a:rPr>
              <a:t>)</a:t>
            </a:r>
            <a:endParaRPr sz="900" dirty="0">
              <a:solidFill>
                <a:srgbClr val="212529"/>
              </a:solidFill>
              <a:highlight>
                <a:schemeClr val="lt2"/>
              </a:highlight>
              <a:latin typeface="Courier New"/>
              <a:ea typeface="Courier New"/>
              <a:cs typeface="Courier New"/>
              <a:sym typeface="Courier New"/>
            </a:endParaRPr>
          </a:p>
          <a:p>
            <a:pPr marL="0" lvl="0" indent="0" algn="l" rtl="0">
              <a:spcBef>
                <a:spcPts val="0"/>
              </a:spcBef>
              <a:spcAft>
                <a:spcPts val="0"/>
              </a:spcAft>
              <a:buNone/>
            </a:pPr>
            <a:r>
              <a:rPr lang="en-US" sz="900" dirty="0" err="1">
                <a:solidFill>
                  <a:srgbClr val="19177C"/>
                </a:solidFill>
                <a:highlight>
                  <a:schemeClr val="lt2"/>
                </a:highlight>
                <a:latin typeface="Courier New"/>
                <a:ea typeface="Courier New"/>
                <a:cs typeface="Courier New"/>
                <a:sym typeface="Courier New"/>
              </a:rPr>
              <a:t>ui</a:t>
            </a:r>
            <a:r>
              <a:rPr lang="en-US" sz="900" dirty="0">
                <a:solidFill>
                  <a:srgbClr val="212529"/>
                </a:solidFill>
                <a:highlight>
                  <a:schemeClr val="lt2"/>
                </a:highlight>
                <a:latin typeface="Courier New"/>
                <a:ea typeface="Courier New"/>
                <a:cs typeface="Courier New"/>
                <a:sym typeface="Courier New"/>
              </a:rPr>
              <a:t> </a:t>
            </a:r>
            <a:r>
              <a:rPr lang="en-US" sz="900" dirty="0">
                <a:solidFill>
                  <a:srgbClr val="696969"/>
                </a:solidFill>
                <a:highlight>
                  <a:schemeClr val="lt2"/>
                </a:highlight>
                <a:latin typeface="Courier New"/>
                <a:ea typeface="Courier New"/>
                <a:cs typeface="Courier New"/>
                <a:sym typeface="Courier New"/>
              </a:rPr>
              <a:t>&lt;-</a:t>
            </a:r>
            <a:r>
              <a:rPr lang="en-US" sz="900" dirty="0">
                <a:solidFill>
                  <a:srgbClr val="212529"/>
                </a:solidFill>
                <a:highlight>
                  <a:schemeClr val="lt2"/>
                </a:highlight>
                <a:uFill>
                  <a:noFill/>
                </a:uFill>
                <a:latin typeface="Courier New"/>
                <a:ea typeface="Courier New"/>
                <a:cs typeface="Courier New"/>
                <a:sym typeface="Courier New"/>
                <a:hlinkClick r:id="rId5">
                  <a:extLst>
                    <a:ext uri="{A12FA001-AC4F-418D-AE19-62706E023703}">
                      <ahyp:hlinkClr xmlns:ahyp="http://schemas.microsoft.com/office/drawing/2018/hyperlinkcolor" val="tx"/>
                    </a:ext>
                  </a:extLst>
                </a:hlinkClick>
              </a:rPr>
              <a:t> </a:t>
            </a:r>
            <a:r>
              <a:rPr lang="en-US" sz="900" u="sng" dirty="0" err="1">
                <a:solidFill>
                  <a:schemeClr val="hlink"/>
                </a:solidFill>
                <a:highlight>
                  <a:schemeClr val="lt2"/>
                </a:highlight>
                <a:latin typeface="Courier New"/>
                <a:ea typeface="Courier New"/>
                <a:cs typeface="Courier New"/>
                <a:sym typeface="Courier New"/>
                <a:hlinkClick r:id="rId5"/>
              </a:rPr>
              <a:t>fluidPage</a:t>
            </a:r>
            <a:r>
              <a:rPr lang="en-US" sz="900" dirty="0">
                <a:solidFill>
                  <a:srgbClr val="696969"/>
                </a:solidFill>
                <a:highlight>
                  <a:schemeClr val="lt2"/>
                </a:highlight>
                <a:latin typeface="Courier New"/>
                <a:ea typeface="Courier New"/>
                <a:cs typeface="Courier New"/>
                <a:sym typeface="Courier New"/>
              </a:rPr>
              <a:t>(</a:t>
            </a:r>
            <a:endParaRPr sz="900" dirty="0">
              <a:solidFill>
                <a:srgbClr val="212529"/>
              </a:solidFill>
              <a:highlight>
                <a:schemeClr val="lt2"/>
              </a:highlight>
              <a:latin typeface="Courier New"/>
              <a:ea typeface="Courier New"/>
              <a:cs typeface="Courier New"/>
              <a:sym typeface="Courier New"/>
            </a:endParaRPr>
          </a:p>
          <a:p>
            <a:pPr marL="0" lvl="0" indent="0" algn="l" rtl="0">
              <a:spcBef>
                <a:spcPts val="0"/>
              </a:spcBef>
              <a:spcAft>
                <a:spcPts val="0"/>
              </a:spcAft>
              <a:buNone/>
            </a:pPr>
            <a:r>
              <a:rPr lang="en-US" sz="900" dirty="0">
                <a:solidFill>
                  <a:srgbClr val="212529"/>
                </a:solidFill>
                <a:highlight>
                  <a:schemeClr val="lt2"/>
                </a:highlight>
                <a:latin typeface="Courier New"/>
                <a:ea typeface="Courier New"/>
                <a:cs typeface="Courier New"/>
                <a:sym typeface="Courier New"/>
              </a:rPr>
              <a:t> </a:t>
            </a:r>
            <a:r>
              <a:rPr lang="en-US" sz="900" dirty="0">
                <a:solidFill>
                  <a:srgbClr val="008000"/>
                </a:solidFill>
                <a:highlight>
                  <a:schemeClr val="lt2"/>
                </a:highlight>
                <a:latin typeface="Courier New"/>
                <a:ea typeface="Courier New"/>
                <a:cs typeface="Courier New"/>
                <a:sym typeface="Courier New"/>
              </a:rPr>
              <a:t>"Page Title"</a:t>
            </a:r>
            <a:endParaRPr sz="900" dirty="0">
              <a:solidFill>
                <a:srgbClr val="212529"/>
              </a:solidFill>
              <a:highlight>
                <a:schemeClr val="lt2"/>
              </a:highlight>
              <a:latin typeface="Courier New"/>
              <a:ea typeface="Courier New"/>
              <a:cs typeface="Courier New"/>
              <a:sym typeface="Courier New"/>
            </a:endParaRPr>
          </a:p>
          <a:p>
            <a:pPr marL="0" lvl="0" indent="0" algn="l" rtl="0">
              <a:spcBef>
                <a:spcPts val="0"/>
              </a:spcBef>
              <a:spcAft>
                <a:spcPts val="0"/>
              </a:spcAft>
              <a:buNone/>
            </a:pPr>
            <a:r>
              <a:rPr lang="en-US" sz="900" dirty="0">
                <a:solidFill>
                  <a:srgbClr val="696969"/>
                </a:solidFill>
                <a:highlight>
                  <a:schemeClr val="lt2"/>
                </a:highlight>
                <a:latin typeface="Courier New"/>
                <a:ea typeface="Courier New"/>
                <a:cs typeface="Courier New"/>
                <a:sym typeface="Courier New"/>
              </a:rPr>
              <a:t>)</a:t>
            </a:r>
            <a:endParaRPr sz="900" dirty="0">
              <a:solidFill>
                <a:srgbClr val="212529"/>
              </a:solidFill>
              <a:highlight>
                <a:schemeClr val="lt2"/>
              </a:highlight>
              <a:latin typeface="Courier New"/>
              <a:ea typeface="Courier New"/>
              <a:cs typeface="Courier New"/>
              <a:sym typeface="Courier New"/>
            </a:endParaRPr>
          </a:p>
          <a:p>
            <a:pPr marL="0" lvl="0" indent="0" algn="l" rtl="0">
              <a:spcBef>
                <a:spcPts val="0"/>
              </a:spcBef>
              <a:spcAft>
                <a:spcPts val="0"/>
              </a:spcAft>
              <a:buNone/>
            </a:pPr>
            <a:r>
              <a:rPr lang="en-US" sz="900" dirty="0">
                <a:solidFill>
                  <a:srgbClr val="19177C"/>
                </a:solidFill>
                <a:highlight>
                  <a:schemeClr val="lt2"/>
                </a:highlight>
                <a:latin typeface="Courier New"/>
                <a:ea typeface="Courier New"/>
                <a:cs typeface="Courier New"/>
                <a:sym typeface="Courier New"/>
              </a:rPr>
              <a:t>server</a:t>
            </a:r>
            <a:r>
              <a:rPr lang="en-US" sz="900" dirty="0">
                <a:solidFill>
                  <a:srgbClr val="212529"/>
                </a:solidFill>
                <a:highlight>
                  <a:schemeClr val="lt2"/>
                </a:highlight>
                <a:latin typeface="Courier New"/>
                <a:ea typeface="Courier New"/>
                <a:cs typeface="Courier New"/>
                <a:sym typeface="Courier New"/>
              </a:rPr>
              <a:t> </a:t>
            </a:r>
            <a:r>
              <a:rPr lang="en-US" sz="900" dirty="0">
                <a:solidFill>
                  <a:srgbClr val="696969"/>
                </a:solidFill>
                <a:highlight>
                  <a:schemeClr val="lt2"/>
                </a:highlight>
                <a:latin typeface="Courier New"/>
                <a:ea typeface="Courier New"/>
                <a:cs typeface="Courier New"/>
                <a:sym typeface="Courier New"/>
              </a:rPr>
              <a:t>&lt;-</a:t>
            </a:r>
            <a:r>
              <a:rPr lang="en-US" sz="900" dirty="0">
                <a:solidFill>
                  <a:srgbClr val="212529"/>
                </a:solidFill>
                <a:highlight>
                  <a:schemeClr val="lt2"/>
                </a:highlight>
                <a:latin typeface="Courier New"/>
                <a:ea typeface="Courier New"/>
                <a:cs typeface="Courier New"/>
                <a:sym typeface="Courier New"/>
              </a:rPr>
              <a:t> </a:t>
            </a:r>
            <a:r>
              <a:rPr lang="en-US" sz="900" dirty="0">
                <a:solidFill>
                  <a:srgbClr val="007FAA"/>
                </a:solidFill>
                <a:highlight>
                  <a:schemeClr val="lt2"/>
                </a:highlight>
                <a:latin typeface="Courier New"/>
                <a:ea typeface="Courier New"/>
                <a:cs typeface="Courier New"/>
                <a:sym typeface="Courier New"/>
              </a:rPr>
              <a:t>function</a:t>
            </a:r>
            <a:r>
              <a:rPr lang="en-US" sz="900" dirty="0">
                <a:solidFill>
                  <a:srgbClr val="696969"/>
                </a:solidFill>
                <a:highlight>
                  <a:schemeClr val="lt2"/>
                </a:highlight>
                <a:latin typeface="Courier New"/>
                <a:ea typeface="Courier New"/>
                <a:cs typeface="Courier New"/>
                <a:sym typeface="Courier New"/>
              </a:rPr>
              <a:t>(</a:t>
            </a:r>
            <a:r>
              <a:rPr lang="en-US" sz="900" dirty="0">
                <a:solidFill>
                  <a:srgbClr val="19177C"/>
                </a:solidFill>
                <a:highlight>
                  <a:schemeClr val="lt2"/>
                </a:highlight>
                <a:latin typeface="Courier New"/>
                <a:ea typeface="Courier New"/>
                <a:cs typeface="Courier New"/>
                <a:sym typeface="Courier New"/>
              </a:rPr>
              <a:t>input</a:t>
            </a:r>
            <a:r>
              <a:rPr lang="en-US" sz="900" dirty="0">
                <a:solidFill>
                  <a:srgbClr val="212529"/>
                </a:solidFill>
                <a:highlight>
                  <a:schemeClr val="lt2"/>
                </a:highlight>
                <a:latin typeface="Courier New"/>
                <a:ea typeface="Courier New"/>
                <a:cs typeface="Courier New"/>
                <a:sym typeface="Courier New"/>
              </a:rPr>
              <a:t>, </a:t>
            </a:r>
            <a:r>
              <a:rPr lang="en-US" sz="900" dirty="0">
                <a:solidFill>
                  <a:srgbClr val="19177C"/>
                </a:solidFill>
                <a:highlight>
                  <a:schemeClr val="lt2"/>
                </a:highlight>
                <a:latin typeface="Courier New"/>
                <a:ea typeface="Courier New"/>
                <a:cs typeface="Courier New"/>
                <a:sym typeface="Courier New"/>
              </a:rPr>
              <a:t>output</a:t>
            </a:r>
            <a:r>
              <a:rPr lang="en-US" sz="900" dirty="0">
                <a:solidFill>
                  <a:srgbClr val="212529"/>
                </a:solidFill>
                <a:highlight>
                  <a:schemeClr val="lt2"/>
                </a:highlight>
                <a:latin typeface="Courier New"/>
                <a:ea typeface="Courier New"/>
                <a:cs typeface="Courier New"/>
                <a:sym typeface="Courier New"/>
              </a:rPr>
              <a:t>, </a:t>
            </a:r>
            <a:r>
              <a:rPr lang="en-US" sz="900" dirty="0">
                <a:solidFill>
                  <a:srgbClr val="19177C"/>
                </a:solidFill>
                <a:highlight>
                  <a:schemeClr val="lt2"/>
                </a:highlight>
                <a:latin typeface="Courier New"/>
                <a:ea typeface="Courier New"/>
                <a:cs typeface="Courier New"/>
                <a:sym typeface="Courier New"/>
              </a:rPr>
              <a:t>session</a:t>
            </a:r>
            <a:r>
              <a:rPr lang="en-US" sz="900" dirty="0">
                <a:solidFill>
                  <a:srgbClr val="696969"/>
                </a:solidFill>
                <a:highlight>
                  <a:schemeClr val="lt2"/>
                </a:highlight>
                <a:latin typeface="Courier New"/>
                <a:ea typeface="Courier New"/>
                <a:cs typeface="Courier New"/>
                <a:sym typeface="Courier New"/>
              </a:rPr>
              <a:t>)</a:t>
            </a:r>
            <a:r>
              <a:rPr lang="en-US" sz="900" dirty="0">
                <a:solidFill>
                  <a:srgbClr val="212529"/>
                </a:solidFill>
                <a:highlight>
                  <a:schemeClr val="lt2"/>
                </a:highlight>
                <a:latin typeface="Courier New"/>
                <a:ea typeface="Courier New"/>
                <a:cs typeface="Courier New"/>
                <a:sym typeface="Courier New"/>
              </a:rPr>
              <a:t> </a:t>
            </a:r>
            <a:r>
              <a:rPr lang="en-US" sz="900" dirty="0">
                <a:solidFill>
                  <a:srgbClr val="696969"/>
                </a:solidFill>
                <a:highlight>
                  <a:schemeClr val="lt2"/>
                </a:highlight>
                <a:latin typeface="Courier New"/>
                <a:ea typeface="Courier New"/>
                <a:cs typeface="Courier New"/>
                <a:sym typeface="Courier New"/>
              </a:rPr>
              <a:t>{</a:t>
            </a:r>
            <a:endParaRPr sz="900" dirty="0">
              <a:solidFill>
                <a:srgbClr val="212529"/>
              </a:solidFill>
              <a:highlight>
                <a:schemeClr val="lt2"/>
              </a:highlight>
              <a:latin typeface="Courier New"/>
              <a:ea typeface="Courier New"/>
              <a:cs typeface="Courier New"/>
              <a:sym typeface="Courier New"/>
            </a:endParaRPr>
          </a:p>
          <a:p>
            <a:pPr marL="0" lvl="0" indent="0" algn="l" rtl="0">
              <a:spcBef>
                <a:spcPts val="0"/>
              </a:spcBef>
              <a:spcAft>
                <a:spcPts val="0"/>
              </a:spcAft>
              <a:buNone/>
            </a:pPr>
            <a:r>
              <a:rPr lang="en-US" sz="900" dirty="0">
                <a:solidFill>
                  <a:srgbClr val="696969"/>
                </a:solidFill>
                <a:highlight>
                  <a:schemeClr val="lt2"/>
                </a:highlight>
                <a:latin typeface="Courier New"/>
                <a:ea typeface="Courier New"/>
                <a:cs typeface="Courier New"/>
                <a:sym typeface="Courier New"/>
              </a:rPr>
              <a:t>}</a:t>
            </a:r>
            <a:endParaRPr sz="900" dirty="0">
              <a:solidFill>
                <a:srgbClr val="212529"/>
              </a:solidFill>
              <a:highlight>
                <a:schemeClr val="lt2"/>
              </a:highlight>
              <a:latin typeface="Courier New"/>
              <a:ea typeface="Courier New"/>
              <a:cs typeface="Courier New"/>
              <a:sym typeface="Courier New"/>
            </a:endParaRPr>
          </a:p>
          <a:p>
            <a:pPr marL="0" lvl="0" indent="0" algn="l" rtl="0">
              <a:spcBef>
                <a:spcPts val="0"/>
              </a:spcBef>
              <a:spcAft>
                <a:spcPts val="0"/>
              </a:spcAft>
              <a:buNone/>
            </a:pPr>
            <a:r>
              <a:rPr lang="en-US" sz="900" u="sng" dirty="0" err="1">
                <a:solidFill>
                  <a:schemeClr val="hlink"/>
                </a:solidFill>
                <a:highlight>
                  <a:schemeClr val="lt2"/>
                </a:highlight>
                <a:latin typeface="Courier New"/>
                <a:ea typeface="Courier New"/>
                <a:cs typeface="Courier New"/>
                <a:sym typeface="Courier New"/>
                <a:hlinkClick r:id="rId6"/>
              </a:rPr>
              <a:t>shinyApp</a:t>
            </a:r>
            <a:r>
              <a:rPr lang="en-US" sz="900" dirty="0">
                <a:solidFill>
                  <a:srgbClr val="696969"/>
                </a:solidFill>
                <a:highlight>
                  <a:schemeClr val="lt2"/>
                </a:highlight>
                <a:latin typeface="Courier New"/>
                <a:ea typeface="Courier New"/>
                <a:cs typeface="Courier New"/>
                <a:sym typeface="Courier New"/>
              </a:rPr>
              <a:t>(</a:t>
            </a:r>
            <a:r>
              <a:rPr lang="en-US" sz="900" dirty="0" err="1">
                <a:solidFill>
                  <a:srgbClr val="19177C"/>
                </a:solidFill>
                <a:highlight>
                  <a:schemeClr val="lt2"/>
                </a:highlight>
                <a:latin typeface="Courier New"/>
                <a:ea typeface="Courier New"/>
                <a:cs typeface="Courier New"/>
                <a:sym typeface="Courier New"/>
              </a:rPr>
              <a:t>ui</a:t>
            </a:r>
            <a:r>
              <a:rPr lang="en-US" sz="900" dirty="0">
                <a:solidFill>
                  <a:srgbClr val="212529"/>
                </a:solidFill>
                <a:highlight>
                  <a:schemeClr val="lt2"/>
                </a:highlight>
                <a:latin typeface="Courier New"/>
                <a:ea typeface="Courier New"/>
                <a:cs typeface="Courier New"/>
                <a:sym typeface="Courier New"/>
              </a:rPr>
              <a:t>, </a:t>
            </a:r>
            <a:r>
              <a:rPr lang="en-US" sz="900" dirty="0">
                <a:solidFill>
                  <a:srgbClr val="19177C"/>
                </a:solidFill>
                <a:highlight>
                  <a:schemeClr val="lt2"/>
                </a:highlight>
                <a:latin typeface="Courier New"/>
                <a:ea typeface="Courier New"/>
                <a:cs typeface="Courier New"/>
                <a:sym typeface="Courier New"/>
              </a:rPr>
              <a:t>server</a:t>
            </a:r>
            <a:r>
              <a:rPr lang="en-US" sz="900" dirty="0">
                <a:solidFill>
                  <a:srgbClr val="696969"/>
                </a:solidFill>
                <a:highlight>
                  <a:schemeClr val="lt2"/>
                </a:highlight>
                <a:latin typeface="Courier New"/>
                <a:ea typeface="Courier New"/>
                <a:cs typeface="Courier New"/>
                <a:sym typeface="Courier New"/>
              </a:rPr>
              <a:t>)</a:t>
            </a:r>
            <a:endParaRPr sz="900" dirty="0">
              <a:solidFill>
                <a:srgbClr val="696969"/>
              </a:solidFill>
              <a:highlight>
                <a:schemeClr val="lt2"/>
              </a:highlight>
              <a:latin typeface="Courier New"/>
              <a:ea typeface="Courier New"/>
              <a:cs typeface="Courier New"/>
              <a:sym typeface="Courier New"/>
            </a:endParaRPr>
          </a:p>
        </p:txBody>
      </p:sp>
      <p:pic>
        <p:nvPicPr>
          <p:cNvPr id="479" name="Google Shape;479;p27"/>
          <p:cNvPicPr preferRelativeResize="0"/>
          <p:nvPr/>
        </p:nvPicPr>
        <p:blipFill>
          <a:blip r:embed="rId7">
            <a:alphaModFix/>
          </a:blip>
          <a:stretch>
            <a:fillRect/>
          </a:stretch>
        </p:blipFill>
        <p:spPr>
          <a:xfrm>
            <a:off x="3690574" y="3959560"/>
            <a:ext cx="5039452" cy="2454726"/>
          </a:xfrm>
          <a:prstGeom prst="rect">
            <a:avLst/>
          </a:prstGeom>
          <a:noFill/>
          <a:ln>
            <a:noFill/>
          </a:ln>
        </p:spPr>
      </p:pic>
      <p:sp>
        <p:nvSpPr>
          <p:cNvPr id="480" name="Google Shape;480;p27"/>
          <p:cNvSpPr txBox="1"/>
          <p:nvPr/>
        </p:nvSpPr>
        <p:spPr>
          <a:xfrm>
            <a:off x="349932" y="1304830"/>
            <a:ext cx="5237901"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Shiny is a package that create a webpage that can receive inputs and take actions to create different outputs. </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A Shiny project includes</a:t>
            </a:r>
            <a:endParaRPr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b="1" dirty="0">
                <a:latin typeface="Calibri"/>
                <a:ea typeface="Calibri"/>
                <a:cs typeface="Calibri"/>
                <a:sym typeface="Calibri"/>
              </a:rPr>
              <a:t>UI</a:t>
            </a:r>
            <a:r>
              <a:rPr lang="en-US" dirty="0">
                <a:latin typeface="Calibri"/>
                <a:ea typeface="Calibri"/>
                <a:cs typeface="Calibri"/>
                <a:sym typeface="Calibri"/>
              </a:rPr>
              <a:t> - user interface</a:t>
            </a:r>
            <a:endParaRPr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b="1" dirty="0">
                <a:latin typeface="Calibri"/>
                <a:ea typeface="Calibri"/>
                <a:cs typeface="Calibri"/>
                <a:sym typeface="Calibri"/>
              </a:rPr>
              <a:t>Server</a:t>
            </a:r>
            <a:r>
              <a:rPr lang="en-US" dirty="0">
                <a:latin typeface="Calibri"/>
                <a:ea typeface="Calibri"/>
                <a:cs typeface="Calibri"/>
                <a:sym typeface="Calibri"/>
              </a:rPr>
              <a:t> - R code that runs on the back end</a:t>
            </a:r>
            <a:endParaRPr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b="1" dirty="0">
                <a:latin typeface="Calibri"/>
                <a:ea typeface="Calibri"/>
                <a:cs typeface="Calibri"/>
                <a:sym typeface="Calibri"/>
              </a:rPr>
              <a:t>App </a:t>
            </a:r>
            <a:r>
              <a:rPr lang="en-US" dirty="0">
                <a:latin typeface="Calibri"/>
                <a:ea typeface="Calibri"/>
                <a:cs typeface="Calibri"/>
                <a:sym typeface="Calibri"/>
              </a:rPr>
              <a:t>- connecting the UI and the server</a:t>
            </a:r>
            <a:endParaRPr dirty="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8"/>
          <p:cNvSpPr txBox="1"/>
          <p:nvPr/>
        </p:nvSpPr>
        <p:spPr>
          <a:xfrm>
            <a:off x="11876913" y="6539280"/>
            <a:ext cx="1296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13</a:t>
            </a:r>
            <a:endParaRPr sz="800">
              <a:latin typeface="Calibri"/>
              <a:ea typeface="Calibri"/>
              <a:cs typeface="Calibri"/>
              <a:sym typeface="Calibri"/>
            </a:endParaRPr>
          </a:p>
        </p:txBody>
      </p:sp>
      <p:sp>
        <p:nvSpPr>
          <p:cNvPr id="486" name="Google Shape;486;p28"/>
          <p:cNvSpPr txBox="1">
            <a:spLocks noGrp="1"/>
          </p:cNvSpPr>
          <p:nvPr>
            <p:ph type="title"/>
          </p:nvPr>
        </p:nvSpPr>
        <p:spPr>
          <a:xfrm>
            <a:off x="228600" y="59830"/>
            <a:ext cx="11963400" cy="573540"/>
          </a:xfrm>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Shiny: Getting Started</a:t>
            </a:r>
            <a:endParaRPr sz="3200" dirty="0">
              <a:latin typeface="Calibri"/>
              <a:ea typeface="Calibri"/>
              <a:cs typeface="Calibri"/>
            </a:endParaRPr>
          </a:p>
        </p:txBody>
      </p:sp>
      <p:pic>
        <p:nvPicPr>
          <p:cNvPr id="487" name="Google Shape;487;p28"/>
          <p:cNvPicPr preferRelativeResize="0"/>
          <p:nvPr/>
        </p:nvPicPr>
        <p:blipFill>
          <a:blip r:embed="rId3">
            <a:alphaModFix/>
          </a:blip>
          <a:stretch>
            <a:fillRect/>
          </a:stretch>
        </p:blipFill>
        <p:spPr>
          <a:xfrm>
            <a:off x="725819" y="1353432"/>
            <a:ext cx="3102820" cy="3106736"/>
          </a:xfrm>
          <a:prstGeom prst="rect">
            <a:avLst/>
          </a:prstGeom>
          <a:noFill/>
          <a:ln>
            <a:noFill/>
          </a:ln>
        </p:spPr>
      </p:pic>
      <p:pic>
        <p:nvPicPr>
          <p:cNvPr id="488" name="Google Shape;488;p28"/>
          <p:cNvPicPr preferRelativeResize="0"/>
          <p:nvPr/>
        </p:nvPicPr>
        <p:blipFill>
          <a:blip r:embed="rId4">
            <a:alphaModFix/>
          </a:blip>
          <a:stretch>
            <a:fillRect/>
          </a:stretch>
        </p:blipFill>
        <p:spPr>
          <a:xfrm>
            <a:off x="1368129" y="4746794"/>
            <a:ext cx="4013016" cy="1463232"/>
          </a:xfrm>
          <a:prstGeom prst="rect">
            <a:avLst/>
          </a:prstGeom>
          <a:noFill/>
          <a:ln>
            <a:noFill/>
          </a:ln>
        </p:spPr>
      </p:pic>
      <p:sp>
        <p:nvSpPr>
          <p:cNvPr id="3" name="TextBox 2">
            <a:extLst>
              <a:ext uri="{FF2B5EF4-FFF2-40B4-BE49-F238E27FC236}">
                <a16:creationId xmlns:a16="http://schemas.microsoft.com/office/drawing/2014/main" id="{61EE16F5-8DFB-28CC-3C35-FB24E1DCCF5A}"/>
              </a:ext>
            </a:extLst>
          </p:cNvPr>
          <p:cNvSpPr txBox="1"/>
          <p:nvPr/>
        </p:nvSpPr>
        <p:spPr>
          <a:xfrm>
            <a:off x="287137" y="804914"/>
            <a:ext cx="2815562" cy="369332"/>
          </a:xfrm>
          <a:prstGeom prst="rect">
            <a:avLst/>
          </a:prstGeom>
          <a:noFill/>
        </p:spPr>
        <p:txBody>
          <a:bodyPr wrap="square">
            <a:spAutoFit/>
          </a:bodyPr>
          <a:lstStyle/>
          <a:p>
            <a:r>
              <a:rPr lang="en-US" sz="1800" b="1" dirty="0">
                <a:solidFill>
                  <a:schemeClr val="tx1">
                    <a:lumMod val="75000"/>
                    <a:lumOff val="25000"/>
                  </a:schemeClr>
                </a:solidFill>
                <a:latin typeface="Calibri"/>
                <a:ea typeface="Calibri"/>
                <a:cs typeface="Calibri"/>
                <a:sym typeface="Calibri"/>
              </a:rPr>
              <a:t>Setting up a Shiny Web App</a:t>
            </a:r>
            <a:endParaRPr lang="en-US" sz="1800" b="1" dirty="0">
              <a:solidFill>
                <a:schemeClr val="tx1">
                  <a:lumMod val="75000"/>
                  <a:lumOff val="25000"/>
                </a:schemeClr>
              </a:solidFill>
            </a:endParaRPr>
          </a:p>
        </p:txBody>
      </p:sp>
      <p:sp>
        <p:nvSpPr>
          <p:cNvPr id="5" name="TextBox 4">
            <a:extLst>
              <a:ext uri="{FF2B5EF4-FFF2-40B4-BE49-F238E27FC236}">
                <a16:creationId xmlns:a16="http://schemas.microsoft.com/office/drawing/2014/main" id="{989018A8-00B6-73FD-BFF8-C5E1A951F921}"/>
              </a:ext>
            </a:extLst>
          </p:cNvPr>
          <p:cNvSpPr txBox="1"/>
          <p:nvPr/>
        </p:nvSpPr>
        <p:spPr>
          <a:xfrm>
            <a:off x="5269586" y="1119223"/>
            <a:ext cx="4801256" cy="523220"/>
          </a:xfrm>
          <a:prstGeom prst="rect">
            <a:avLst/>
          </a:prstGeom>
          <a:noFill/>
        </p:spPr>
        <p:txBody>
          <a:bodyPr wrap="square">
            <a:spAutoFit/>
          </a:bodyPr>
          <a:lstStyle/>
          <a:p>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You can deploy on: </a:t>
            </a:r>
            <a:r>
              <a:rPr lang="en-US" i="1" dirty="0">
                <a:solidFill>
                  <a:srgbClr val="0070C0"/>
                </a:solidFill>
                <a:latin typeface="Calibri" panose="020F0502020204030204" pitchFamily="34" charset="0"/>
                <a:ea typeface="Calibri" panose="020F0502020204030204" pitchFamily="34" charset="0"/>
                <a:cs typeface="Calibri" panose="020F0502020204030204" pitchFamily="34" charset="0"/>
              </a:rPr>
              <a:t>shinyapps.io </a:t>
            </a:r>
          </a:p>
          <a:p>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(accounts with small uses are FREE)</a:t>
            </a:r>
          </a:p>
        </p:txBody>
      </p:sp>
      <p:sp>
        <p:nvSpPr>
          <p:cNvPr id="7" name="TextBox 6">
            <a:extLst>
              <a:ext uri="{FF2B5EF4-FFF2-40B4-BE49-F238E27FC236}">
                <a16:creationId xmlns:a16="http://schemas.microsoft.com/office/drawing/2014/main" id="{733FA136-5944-84CD-6300-44EF520E9581}"/>
              </a:ext>
            </a:extLst>
          </p:cNvPr>
          <p:cNvSpPr txBox="1"/>
          <p:nvPr/>
        </p:nvSpPr>
        <p:spPr>
          <a:xfrm>
            <a:off x="5533438" y="3070199"/>
            <a:ext cx="5420528" cy="469359"/>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My own: </a:t>
            </a:r>
            <a:r>
              <a:rPr lang="en-US" dirty="0">
                <a:latin typeface="Calibri" panose="020F0502020204030204" pitchFamily="34" charset="0"/>
                <a:ea typeface="Calibri" panose="020F0502020204030204" pitchFamily="34" charset="0"/>
                <a:cs typeface="Calibri" panose="020F0502020204030204" pitchFamily="34" charset="0"/>
                <a:hlinkClick r:id="rId5"/>
              </a:rPr>
              <a:t>Old Faithful Geyser Data (shinyapps.io)</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sz="1050" i="1" dirty="0">
                <a:latin typeface="Calibri" panose="020F0502020204030204" pitchFamily="34" charset="0"/>
                <a:ea typeface="Calibri" panose="020F0502020204030204" pitchFamily="34" charset="0"/>
                <a:cs typeface="Calibri" panose="020F0502020204030204" pitchFamily="34" charset="0"/>
              </a:rPr>
              <a:t>     (link: </a:t>
            </a:r>
            <a:r>
              <a:rPr lang="en-US" sz="1050" i="1" dirty="0">
                <a:latin typeface="Calibri" panose="020F0502020204030204" pitchFamily="34" charset="0"/>
                <a:ea typeface="Calibri" panose="020F0502020204030204" pitchFamily="34" charset="0"/>
                <a:cs typeface="Calibri" panose="020F0502020204030204" pitchFamily="34" charset="0"/>
                <a:hlinkClick r:id="rId5"/>
              </a:rPr>
              <a:t>https://michaeldupin.shinyapps.io/In_class_test/</a:t>
            </a:r>
            <a:r>
              <a:rPr lang="en-US" sz="1050" i="1" dirty="0">
                <a:latin typeface="Calibri" panose="020F0502020204030204" pitchFamily="34" charset="0"/>
                <a:ea typeface="Calibri" panose="020F0502020204030204" pitchFamily="34" charset="0"/>
                <a:cs typeface="Calibri" panose="020F0502020204030204" pitchFamily="34" charset="0"/>
              </a:rPr>
              <a:t> )</a:t>
            </a:r>
            <a:endParaRPr lang="en-US" i="1" dirty="0">
              <a:latin typeface="Calibri" panose="020F0502020204030204" pitchFamily="34" charset="0"/>
              <a:ea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FA9B34ED-0AB0-6977-8CBB-9EBAC745D86C}"/>
              </a:ext>
            </a:extLst>
          </p:cNvPr>
          <p:cNvGrpSpPr>
            <a:grpSpLocks noChangeAspect="1"/>
          </p:cNvGrpSpPr>
          <p:nvPr/>
        </p:nvGrpSpPr>
        <p:grpSpPr>
          <a:xfrm>
            <a:off x="9505356" y="1249411"/>
            <a:ext cx="2436357" cy="4696418"/>
            <a:chOff x="4736461" y="491738"/>
            <a:chExt cx="2776092" cy="5351304"/>
          </a:xfrm>
        </p:grpSpPr>
        <p:pic>
          <p:nvPicPr>
            <p:cNvPr id="11" name="Picture 10" descr="A graph of a bar graph&#10;&#10;Description automatically generated with medium confidence">
              <a:extLst>
                <a:ext uri="{FF2B5EF4-FFF2-40B4-BE49-F238E27FC236}">
                  <a16:creationId xmlns:a16="http://schemas.microsoft.com/office/drawing/2014/main" id="{EFC12E14-5E1F-ACB9-5282-E2D47F738F4E}"/>
                </a:ext>
              </a:extLst>
            </p:cNvPr>
            <p:cNvPicPr>
              <a:picLocks noChangeAspect="1"/>
            </p:cNvPicPr>
            <p:nvPr/>
          </p:nvPicPr>
          <p:blipFill>
            <a:blip r:embed="rId6"/>
            <a:stretch>
              <a:fillRect/>
            </a:stretch>
          </p:blipFill>
          <p:spPr>
            <a:xfrm>
              <a:off x="5032489" y="809145"/>
              <a:ext cx="2134686" cy="4565422"/>
            </a:xfrm>
            <a:prstGeom prst="rect">
              <a:avLst/>
            </a:prstGeom>
          </p:spPr>
        </p:pic>
        <p:pic>
          <p:nvPicPr>
            <p:cNvPr id="5122" name="Picture 2" descr="Smartphone iphon frameless with a blank screen Vector Image">
              <a:extLst>
                <a:ext uri="{FF2B5EF4-FFF2-40B4-BE49-F238E27FC236}">
                  <a16:creationId xmlns:a16="http://schemas.microsoft.com/office/drawing/2014/main" id="{9F61AA23-E4ED-F47C-491E-0EA298183261}"/>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8589" t="7170" r="27692" b="14800"/>
            <a:stretch/>
          </p:blipFill>
          <p:spPr bwMode="auto">
            <a:xfrm>
              <a:off x="4736461" y="491738"/>
              <a:ext cx="2776092" cy="535130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 name="Google Shape;517;p31">
            <a:extLst>
              <a:ext uri="{FF2B5EF4-FFF2-40B4-BE49-F238E27FC236}">
                <a16:creationId xmlns:a16="http://schemas.microsoft.com/office/drawing/2014/main" id="{F5EFD94C-0BA7-CA34-F6FC-BA5CB72B5A63}"/>
              </a:ext>
            </a:extLst>
          </p:cNvPr>
          <p:cNvSpPr/>
          <p:nvPr/>
        </p:nvSpPr>
        <p:spPr>
          <a:xfrm>
            <a:off x="6411405" y="1290580"/>
            <a:ext cx="5514600" cy="3692700"/>
          </a:xfrm>
          <a:prstGeom prst="rect">
            <a:avLst/>
          </a:prstGeom>
          <a:solidFill>
            <a:srgbClr val="000000">
              <a:alpha val="0"/>
            </a:srgbClr>
          </a:solidFill>
          <a:ln w="7620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29"/>
          <p:cNvSpPr txBox="1"/>
          <p:nvPr/>
        </p:nvSpPr>
        <p:spPr>
          <a:xfrm>
            <a:off x="12692637" y="6236673"/>
            <a:ext cx="1296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13</a:t>
            </a:r>
            <a:endParaRPr sz="800">
              <a:latin typeface="Calibri"/>
              <a:ea typeface="Calibri"/>
              <a:cs typeface="Calibri"/>
              <a:sym typeface="Calibri"/>
            </a:endParaRPr>
          </a:p>
        </p:txBody>
      </p:sp>
      <p:sp>
        <p:nvSpPr>
          <p:cNvPr id="494" name="Google Shape;494;p29"/>
          <p:cNvSpPr txBox="1">
            <a:spLocks noGrp="1"/>
          </p:cNvSpPr>
          <p:nvPr>
            <p:ph type="title"/>
          </p:nvPr>
        </p:nvSpPr>
        <p:spPr>
          <a:xfrm>
            <a:off x="228600" y="59830"/>
            <a:ext cx="11963400" cy="573540"/>
          </a:xfrm>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First Example - Old Faithful</a:t>
            </a:r>
            <a:endParaRPr sz="3200" dirty="0">
              <a:latin typeface="Calibri"/>
              <a:ea typeface="Calibri"/>
              <a:cs typeface="Calibri"/>
            </a:endParaRPr>
          </a:p>
        </p:txBody>
      </p:sp>
      <p:pic>
        <p:nvPicPr>
          <p:cNvPr id="495" name="Google Shape;495;p29"/>
          <p:cNvPicPr preferRelativeResize="0"/>
          <p:nvPr/>
        </p:nvPicPr>
        <p:blipFill rotWithShape="1">
          <a:blip r:embed="rId3">
            <a:alphaModFix/>
          </a:blip>
          <a:srcRect r="33061"/>
          <a:stretch/>
        </p:blipFill>
        <p:spPr>
          <a:xfrm>
            <a:off x="1446257" y="1487572"/>
            <a:ext cx="3691488" cy="3207175"/>
          </a:xfrm>
          <a:prstGeom prst="rect">
            <a:avLst/>
          </a:prstGeom>
          <a:noFill/>
          <a:ln>
            <a:noFill/>
          </a:ln>
        </p:spPr>
      </p:pic>
      <p:pic>
        <p:nvPicPr>
          <p:cNvPr id="496" name="Google Shape;496;p29"/>
          <p:cNvPicPr preferRelativeResize="0"/>
          <p:nvPr/>
        </p:nvPicPr>
        <p:blipFill rotWithShape="1">
          <a:blip r:embed="rId4">
            <a:alphaModFix/>
          </a:blip>
          <a:srcRect r="14417"/>
          <a:stretch/>
        </p:blipFill>
        <p:spPr>
          <a:xfrm>
            <a:off x="7229681" y="2165345"/>
            <a:ext cx="4366322" cy="2020490"/>
          </a:xfrm>
          <a:prstGeom prst="rect">
            <a:avLst/>
          </a:prstGeom>
          <a:noFill/>
          <a:ln>
            <a:noFill/>
          </a:ln>
        </p:spPr>
      </p:pic>
      <p:sp>
        <p:nvSpPr>
          <p:cNvPr id="2" name="Google Shape;505;p30">
            <a:extLst>
              <a:ext uri="{FF2B5EF4-FFF2-40B4-BE49-F238E27FC236}">
                <a16:creationId xmlns:a16="http://schemas.microsoft.com/office/drawing/2014/main" id="{CB4E3B86-3E26-2DF2-B280-927FE7B6F364}"/>
              </a:ext>
            </a:extLst>
          </p:cNvPr>
          <p:cNvSpPr/>
          <p:nvPr/>
        </p:nvSpPr>
        <p:spPr>
          <a:xfrm>
            <a:off x="1028083" y="1294689"/>
            <a:ext cx="4234200" cy="3692700"/>
          </a:xfrm>
          <a:prstGeom prst="rect">
            <a:avLst/>
          </a:prstGeom>
          <a:solidFill>
            <a:srgbClr val="000000">
              <a:alpha val="0"/>
            </a:srgbClr>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06;p30">
            <a:extLst>
              <a:ext uri="{FF2B5EF4-FFF2-40B4-BE49-F238E27FC236}">
                <a16:creationId xmlns:a16="http://schemas.microsoft.com/office/drawing/2014/main" id="{F71081FA-D45E-DAF1-BB31-C8C3A99C4055}"/>
              </a:ext>
            </a:extLst>
          </p:cNvPr>
          <p:cNvSpPr txBox="1"/>
          <p:nvPr/>
        </p:nvSpPr>
        <p:spPr>
          <a:xfrm>
            <a:off x="1113602" y="5110473"/>
            <a:ext cx="4234200" cy="1262100"/>
          </a:xfrm>
          <a:prstGeom prst="rect">
            <a:avLst/>
          </a:prstGeom>
          <a:solidFill>
            <a:schemeClr val="bg1"/>
          </a:solidFill>
          <a:ln w="76200" cap="flat" cmpd="sng">
            <a:solidFill>
              <a:schemeClr val="bg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latin typeface="Calibri"/>
                <a:ea typeface="Calibri"/>
                <a:cs typeface="Calibri"/>
                <a:sym typeface="Calibri"/>
              </a:rPr>
              <a:t>FluidPage</a:t>
            </a:r>
            <a:r>
              <a:rPr lang="en-US" dirty="0">
                <a:latin typeface="Calibri"/>
                <a:ea typeface="Calibri"/>
                <a:cs typeface="Calibri"/>
                <a:sym typeface="Calibri"/>
              </a:rPr>
              <a:t> describes the user interface:</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Title: “Old Faithful Geyser Data”</a:t>
            </a:r>
            <a:endParaRPr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Layout with:</a:t>
            </a:r>
            <a:endParaRPr dirty="0">
              <a:latin typeface="Calibri"/>
              <a:ea typeface="Calibri"/>
              <a:cs typeface="Calibri"/>
              <a:sym typeface="Calibri"/>
            </a:endParaRPr>
          </a:p>
          <a:p>
            <a:pPr marL="914400" lvl="1" indent="-317500" algn="l" rtl="0">
              <a:spcBef>
                <a:spcPts val="0"/>
              </a:spcBef>
              <a:spcAft>
                <a:spcPts val="0"/>
              </a:spcAft>
              <a:buSzPts val="1400"/>
              <a:buFont typeface="Calibri"/>
              <a:buChar char="-"/>
            </a:pPr>
            <a:r>
              <a:rPr lang="en-US" dirty="0">
                <a:latin typeface="Calibri"/>
                <a:ea typeface="Calibri"/>
                <a:cs typeface="Calibri"/>
                <a:sym typeface="Calibri"/>
              </a:rPr>
              <a:t>Slider input for number of bins</a:t>
            </a:r>
            <a:endParaRPr dirty="0">
              <a:latin typeface="Calibri"/>
              <a:ea typeface="Calibri"/>
              <a:cs typeface="Calibri"/>
              <a:sym typeface="Calibri"/>
            </a:endParaRPr>
          </a:p>
          <a:p>
            <a:pPr marL="914400" lvl="1" indent="-317500" algn="l" rtl="0">
              <a:spcBef>
                <a:spcPts val="0"/>
              </a:spcBef>
              <a:spcAft>
                <a:spcPts val="0"/>
              </a:spcAft>
              <a:buSzPts val="1400"/>
              <a:buFont typeface="Calibri"/>
              <a:buChar char="-"/>
            </a:pPr>
            <a:r>
              <a:rPr lang="en-US" dirty="0">
                <a:latin typeface="Calibri"/>
                <a:ea typeface="Calibri"/>
                <a:cs typeface="Calibri"/>
                <a:sym typeface="Calibri"/>
              </a:rPr>
              <a:t>Plot of histogram</a:t>
            </a:r>
            <a:endParaRPr dirty="0">
              <a:latin typeface="Calibri"/>
              <a:ea typeface="Calibri"/>
              <a:cs typeface="Calibri"/>
              <a:sym typeface="Calibri"/>
            </a:endParaRPr>
          </a:p>
        </p:txBody>
      </p:sp>
      <p:sp>
        <p:nvSpPr>
          <p:cNvPr id="5" name="Google Shape;518;p31">
            <a:extLst>
              <a:ext uri="{FF2B5EF4-FFF2-40B4-BE49-F238E27FC236}">
                <a16:creationId xmlns:a16="http://schemas.microsoft.com/office/drawing/2014/main" id="{8D2D26D2-F82E-6FE2-FD81-9B2E11C66D25}"/>
              </a:ext>
            </a:extLst>
          </p:cNvPr>
          <p:cNvSpPr txBox="1"/>
          <p:nvPr/>
        </p:nvSpPr>
        <p:spPr>
          <a:xfrm>
            <a:off x="6411405" y="5268510"/>
            <a:ext cx="4475876" cy="615523"/>
          </a:xfrm>
          <a:prstGeom prst="rect">
            <a:avLst/>
          </a:prstGeom>
          <a:solidFill>
            <a:schemeClr val="bg1"/>
          </a:solidFill>
          <a:ln w="76200" cap="flat" cmpd="sng">
            <a:solidFill>
              <a:schemeClr val="bg1"/>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a:latin typeface="Calibri"/>
                <a:ea typeface="Calibri"/>
                <a:cs typeface="Calibri"/>
              </a:defRPr>
            </a:lvl1pPr>
            <a:lvl2pPr marL="914400" indent="-317500">
              <a:buSzPts val="1400"/>
              <a:buFont typeface="Calibri"/>
              <a:buChar char="-"/>
              <a:defRPr>
                <a:latin typeface="Calibri"/>
                <a:ea typeface="Calibri"/>
                <a:cs typeface="Calibri"/>
              </a:defRPr>
            </a:lvl2pPr>
          </a:lstStyle>
          <a:p>
            <a:pPr marL="285750" indent="-285750">
              <a:buFont typeface="Arial" panose="020B0604020202020204" pitchFamily="34" charset="0"/>
              <a:buChar char="•"/>
            </a:pPr>
            <a:r>
              <a:rPr lang="en-US" dirty="0">
                <a:sym typeface="Calibri"/>
              </a:rPr>
              <a:t>Server covers any computation or updating</a:t>
            </a:r>
            <a:endParaRPr dirty="0">
              <a:sym typeface="Calibri"/>
            </a:endParaRPr>
          </a:p>
          <a:p>
            <a:pPr marL="285750" indent="-285750">
              <a:buFont typeface="Arial" panose="020B0604020202020204" pitchFamily="34" charset="0"/>
              <a:buChar char="•"/>
            </a:pPr>
            <a:r>
              <a:rPr lang="en-US" dirty="0">
                <a:sym typeface="Calibri"/>
              </a:rPr>
              <a:t>The plot rendering on the change of bins</a:t>
            </a:r>
            <a:endParaRPr dirty="0">
              <a:sym typeface="Calibri"/>
            </a:endParaRPr>
          </a:p>
        </p:txBody>
      </p:sp>
      <p:sp>
        <p:nvSpPr>
          <p:cNvPr id="7" name="TextBox 6">
            <a:extLst>
              <a:ext uri="{FF2B5EF4-FFF2-40B4-BE49-F238E27FC236}">
                <a16:creationId xmlns:a16="http://schemas.microsoft.com/office/drawing/2014/main" id="{0BBFE36C-5386-6F58-29F3-8BFB13A326FD}"/>
              </a:ext>
            </a:extLst>
          </p:cNvPr>
          <p:cNvSpPr txBox="1"/>
          <p:nvPr/>
        </p:nvSpPr>
        <p:spPr>
          <a:xfrm>
            <a:off x="723626" y="890470"/>
            <a:ext cx="1756437" cy="400110"/>
          </a:xfrm>
          <a:prstGeom prst="rect">
            <a:avLst/>
          </a:prstGeom>
          <a:noFill/>
        </p:spPr>
        <p:txBody>
          <a:bodyPr wrap="square">
            <a:spAutoFit/>
          </a:bodyPr>
          <a:lstStyle/>
          <a:p>
            <a:r>
              <a:rPr lang="en-US" sz="2000" b="1" dirty="0" err="1">
                <a:solidFill>
                  <a:srgbClr val="9BBB59"/>
                </a:solidFill>
                <a:latin typeface="Calibri"/>
                <a:ea typeface="Calibri"/>
                <a:cs typeface="Calibri"/>
                <a:sym typeface="Calibri"/>
              </a:rPr>
              <a:t>FluidPage</a:t>
            </a:r>
            <a:r>
              <a:rPr lang="en-US" sz="2000" b="1" dirty="0">
                <a:solidFill>
                  <a:srgbClr val="9BBB59"/>
                </a:solidFill>
                <a:latin typeface="Calibri"/>
                <a:ea typeface="Calibri"/>
                <a:cs typeface="Calibri"/>
                <a:sym typeface="Calibri"/>
              </a:rPr>
              <a:t> </a:t>
            </a:r>
            <a:endParaRPr lang="en-US" sz="2000" b="1" dirty="0">
              <a:solidFill>
                <a:srgbClr val="9BBB59"/>
              </a:solidFill>
            </a:endParaRPr>
          </a:p>
        </p:txBody>
      </p:sp>
      <p:sp>
        <p:nvSpPr>
          <p:cNvPr id="8" name="TextBox 7">
            <a:extLst>
              <a:ext uri="{FF2B5EF4-FFF2-40B4-BE49-F238E27FC236}">
                <a16:creationId xmlns:a16="http://schemas.microsoft.com/office/drawing/2014/main" id="{0C35CF6F-2945-5E04-425D-B291F8AB0663}"/>
              </a:ext>
            </a:extLst>
          </p:cNvPr>
          <p:cNvSpPr txBox="1"/>
          <p:nvPr/>
        </p:nvSpPr>
        <p:spPr>
          <a:xfrm>
            <a:off x="6210300" y="869855"/>
            <a:ext cx="1756437" cy="400110"/>
          </a:xfrm>
          <a:prstGeom prst="rect">
            <a:avLst/>
          </a:prstGeom>
          <a:noFill/>
        </p:spPr>
        <p:txBody>
          <a:bodyPr wrap="square">
            <a:spAutoFit/>
          </a:bodyPr>
          <a:lstStyle/>
          <a:p>
            <a:r>
              <a:rPr lang="en-US" sz="2000" b="1" dirty="0">
                <a:solidFill>
                  <a:srgbClr val="00B0F0"/>
                </a:solidFill>
                <a:latin typeface="Calibri"/>
                <a:ea typeface="Calibri"/>
                <a:cs typeface="Calibri"/>
                <a:sym typeface="Calibri"/>
              </a:rPr>
              <a:t>Server</a:t>
            </a:r>
            <a:endParaRPr lang="en-US" sz="2000" b="1" dirty="0">
              <a:solidFill>
                <a:srgbClr val="00B0F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EFEA-748B-BEA4-58A1-C02B099C31F9}"/>
              </a:ext>
            </a:extLst>
          </p:cNvPr>
          <p:cNvSpPr>
            <a:spLocks noGrp="1"/>
          </p:cNvSpPr>
          <p:nvPr>
            <p:ph type="title"/>
          </p:nvPr>
        </p:nvSpPr>
        <p:spPr>
          <a:xfrm>
            <a:off x="228600" y="59830"/>
            <a:ext cx="11963400" cy="492443"/>
          </a:xfrm>
        </p:spPr>
        <p:txBody>
          <a:bodyPr/>
          <a:lstStyle/>
          <a:p>
            <a:r>
              <a:rPr lang="en-US" sz="3200" dirty="0"/>
              <a:t>Introduction to Parameters In Tableau</a:t>
            </a:r>
          </a:p>
        </p:txBody>
      </p:sp>
      <p:pic>
        <p:nvPicPr>
          <p:cNvPr id="12" name="Picture 11">
            <a:extLst>
              <a:ext uri="{FF2B5EF4-FFF2-40B4-BE49-F238E27FC236}">
                <a16:creationId xmlns:a16="http://schemas.microsoft.com/office/drawing/2014/main" id="{2F2A64FE-D416-57A2-3403-EE28E421EF4D}"/>
              </a:ext>
            </a:extLst>
          </p:cNvPr>
          <p:cNvPicPr>
            <a:picLocks noChangeAspect="1"/>
          </p:cNvPicPr>
          <p:nvPr/>
        </p:nvPicPr>
        <p:blipFill>
          <a:blip r:embed="rId2"/>
          <a:stretch>
            <a:fillRect/>
          </a:stretch>
        </p:blipFill>
        <p:spPr>
          <a:xfrm>
            <a:off x="2000787" y="3798028"/>
            <a:ext cx="3453928" cy="2473337"/>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5EF7A722-277C-E10B-1EB7-126017BDDE08}"/>
              </a:ext>
            </a:extLst>
          </p:cNvPr>
          <p:cNvSpPr txBox="1"/>
          <p:nvPr/>
        </p:nvSpPr>
        <p:spPr>
          <a:xfrm>
            <a:off x="228600" y="1008594"/>
            <a:ext cx="4357927" cy="523220"/>
          </a:xfrm>
          <a:prstGeom prst="rect">
            <a:avLst/>
          </a:prstGeom>
          <a:noFill/>
        </p:spPr>
        <p:txBody>
          <a:bodyPr wrap="square">
            <a:spAutoFit/>
          </a:bodyPr>
          <a:lstStyle/>
          <a:p>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Parameters allows the user of the dashboard to have direct inputs into the Dashboard</a:t>
            </a:r>
            <a:endParaRPr lang="en-US" dirty="0"/>
          </a:p>
        </p:txBody>
      </p:sp>
      <p:pic>
        <p:nvPicPr>
          <p:cNvPr id="16" name="Picture 15">
            <a:extLst>
              <a:ext uri="{FF2B5EF4-FFF2-40B4-BE49-F238E27FC236}">
                <a16:creationId xmlns:a16="http://schemas.microsoft.com/office/drawing/2014/main" id="{648F4F3D-2B83-CB61-5C34-466CB353E8C6}"/>
              </a:ext>
            </a:extLst>
          </p:cNvPr>
          <p:cNvPicPr>
            <a:picLocks noChangeAspect="1"/>
          </p:cNvPicPr>
          <p:nvPr/>
        </p:nvPicPr>
        <p:blipFill>
          <a:blip r:embed="rId3"/>
          <a:stretch>
            <a:fillRect/>
          </a:stretch>
        </p:blipFill>
        <p:spPr>
          <a:xfrm>
            <a:off x="353241" y="1607206"/>
            <a:ext cx="1398578" cy="2596403"/>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A3B63AEF-87A6-73D6-B898-ABAE6E06E25D}"/>
              </a:ext>
            </a:extLst>
          </p:cNvPr>
          <p:cNvSpPr txBox="1"/>
          <p:nvPr/>
        </p:nvSpPr>
        <p:spPr>
          <a:xfrm>
            <a:off x="2000787" y="3167390"/>
            <a:ext cx="3277696" cy="523220"/>
          </a:xfrm>
          <a:prstGeom prst="rect">
            <a:avLst/>
          </a:prstGeom>
          <a:noFill/>
        </p:spPr>
        <p:txBody>
          <a:bodyPr wrap="square">
            <a:spAutoFit/>
          </a:bodyPr>
          <a:lstStyle/>
          <a:p>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Parameters are most often used in conjunction with calculated fields:</a:t>
            </a:r>
            <a:endParaRPr lang="en-US" dirty="0"/>
          </a:p>
        </p:txBody>
      </p:sp>
      <p:sp>
        <p:nvSpPr>
          <p:cNvPr id="18" name="TextBox 17">
            <a:extLst>
              <a:ext uri="{FF2B5EF4-FFF2-40B4-BE49-F238E27FC236}">
                <a16:creationId xmlns:a16="http://schemas.microsoft.com/office/drawing/2014/main" id="{73C844D5-0E8C-979D-8EE6-44A6AA1C8695}"/>
              </a:ext>
            </a:extLst>
          </p:cNvPr>
          <p:cNvSpPr txBox="1"/>
          <p:nvPr/>
        </p:nvSpPr>
        <p:spPr>
          <a:xfrm>
            <a:off x="8361168" y="997533"/>
            <a:ext cx="3445542" cy="523220"/>
          </a:xfrm>
          <a:prstGeom prst="rect">
            <a:avLst/>
          </a:prstGeom>
          <a:noFill/>
        </p:spPr>
        <p:txBody>
          <a:bodyPr wrap="square">
            <a:spAutoFit/>
          </a:bodyPr>
          <a:lstStyle/>
          <a:p>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The user interacts with the parameter just like with filters…</a:t>
            </a:r>
            <a:endParaRPr lang="en-US" dirty="0"/>
          </a:p>
        </p:txBody>
      </p:sp>
      <p:pic>
        <p:nvPicPr>
          <p:cNvPr id="20" name="Picture 19">
            <a:extLst>
              <a:ext uri="{FF2B5EF4-FFF2-40B4-BE49-F238E27FC236}">
                <a16:creationId xmlns:a16="http://schemas.microsoft.com/office/drawing/2014/main" id="{00907A2E-0BFA-CC44-453C-5F57DBAA1846}"/>
              </a:ext>
            </a:extLst>
          </p:cNvPr>
          <p:cNvPicPr>
            <a:picLocks noChangeAspect="1"/>
          </p:cNvPicPr>
          <p:nvPr/>
        </p:nvPicPr>
        <p:blipFill>
          <a:blip r:embed="rId4"/>
          <a:stretch>
            <a:fillRect/>
          </a:stretch>
        </p:blipFill>
        <p:spPr>
          <a:xfrm>
            <a:off x="5899524" y="997533"/>
            <a:ext cx="2094194" cy="406746"/>
          </a:xfrm>
          <a:prstGeom prst="rect">
            <a:avLst/>
          </a:prstGeom>
        </p:spPr>
      </p:pic>
      <p:pic>
        <p:nvPicPr>
          <p:cNvPr id="22" name="Picture 21">
            <a:extLst>
              <a:ext uri="{FF2B5EF4-FFF2-40B4-BE49-F238E27FC236}">
                <a16:creationId xmlns:a16="http://schemas.microsoft.com/office/drawing/2014/main" id="{990C68EA-B943-102A-BCCE-1A3EED50EF63}"/>
              </a:ext>
            </a:extLst>
          </p:cNvPr>
          <p:cNvPicPr>
            <a:picLocks noChangeAspect="1"/>
          </p:cNvPicPr>
          <p:nvPr/>
        </p:nvPicPr>
        <p:blipFill>
          <a:blip r:embed="rId5"/>
          <a:stretch>
            <a:fillRect/>
          </a:stretch>
        </p:blipFill>
        <p:spPr>
          <a:xfrm>
            <a:off x="6096000" y="1720891"/>
            <a:ext cx="5498376" cy="43318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9150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3"/>
          <p:cNvSpPr txBox="1"/>
          <p:nvPr/>
        </p:nvSpPr>
        <p:spPr>
          <a:xfrm>
            <a:off x="11876913" y="6539280"/>
            <a:ext cx="1296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13</a:t>
            </a:r>
            <a:endParaRPr sz="800">
              <a:latin typeface="Calibri"/>
              <a:ea typeface="Calibri"/>
              <a:cs typeface="Calibri"/>
              <a:sym typeface="Calibri"/>
            </a:endParaRPr>
          </a:p>
        </p:txBody>
      </p:sp>
      <p:sp>
        <p:nvSpPr>
          <p:cNvPr id="533" name="Google Shape;533;p33"/>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Input and Outputs in UI Code</a:t>
            </a:r>
            <a:endParaRPr sz="3200" dirty="0">
              <a:latin typeface="Calibri"/>
              <a:ea typeface="Calibri"/>
              <a:cs typeface="Calibri"/>
            </a:endParaRPr>
          </a:p>
        </p:txBody>
      </p:sp>
      <p:sp>
        <p:nvSpPr>
          <p:cNvPr id="534" name="Google Shape;534;p33"/>
          <p:cNvSpPr txBox="1"/>
          <p:nvPr/>
        </p:nvSpPr>
        <p:spPr>
          <a:xfrm>
            <a:off x="413596" y="791304"/>
            <a:ext cx="34983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rgbClr val="0070C0"/>
                </a:solidFill>
                <a:latin typeface="Calibri"/>
                <a:ea typeface="Calibri"/>
                <a:cs typeface="Calibri"/>
                <a:sym typeface="Calibri"/>
              </a:rPr>
              <a:t>Inputs</a:t>
            </a:r>
            <a:r>
              <a:rPr lang="en-US" sz="1800" dirty="0">
                <a:latin typeface="Calibri"/>
                <a:ea typeface="Calibri"/>
                <a:cs typeface="Calibri"/>
                <a:sym typeface="Calibri"/>
              </a:rPr>
              <a:t> - user specified items</a:t>
            </a:r>
            <a:endParaRPr sz="1800" dirty="0">
              <a:latin typeface="Calibri"/>
              <a:ea typeface="Calibri"/>
              <a:cs typeface="Calibri"/>
              <a:sym typeface="Calibri"/>
            </a:endParaRPr>
          </a:p>
        </p:txBody>
      </p:sp>
      <p:pic>
        <p:nvPicPr>
          <p:cNvPr id="535" name="Google Shape;535;p33"/>
          <p:cNvPicPr preferRelativeResize="0"/>
          <p:nvPr/>
        </p:nvPicPr>
        <p:blipFill>
          <a:blip r:embed="rId3">
            <a:alphaModFix/>
          </a:blip>
          <a:stretch>
            <a:fillRect/>
          </a:stretch>
        </p:blipFill>
        <p:spPr>
          <a:xfrm>
            <a:off x="1859806" y="1368860"/>
            <a:ext cx="3235833" cy="4873401"/>
          </a:xfrm>
          <a:prstGeom prst="rect">
            <a:avLst/>
          </a:prstGeom>
          <a:ln>
            <a:noFill/>
          </a:ln>
          <a:effectLst>
            <a:outerShdw blurRad="292100" dist="139700" dir="2700000" algn="tl" rotWithShape="0">
              <a:srgbClr val="333333">
                <a:alpha val="65000"/>
              </a:srgbClr>
            </a:outerShdw>
          </a:effectLst>
        </p:spPr>
      </p:pic>
      <p:pic>
        <p:nvPicPr>
          <p:cNvPr id="536" name="Google Shape;536;p33"/>
          <p:cNvPicPr preferRelativeResize="0"/>
          <p:nvPr/>
        </p:nvPicPr>
        <p:blipFill>
          <a:blip r:embed="rId4">
            <a:alphaModFix/>
          </a:blip>
          <a:stretch>
            <a:fillRect/>
          </a:stretch>
        </p:blipFill>
        <p:spPr>
          <a:xfrm>
            <a:off x="6577669" y="1590472"/>
            <a:ext cx="3754525" cy="44301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4"/>
          <p:cNvSpPr txBox="1"/>
          <p:nvPr/>
        </p:nvSpPr>
        <p:spPr>
          <a:xfrm>
            <a:off x="11876913" y="6539280"/>
            <a:ext cx="1296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13</a:t>
            </a:r>
            <a:endParaRPr sz="800">
              <a:latin typeface="Calibri"/>
              <a:ea typeface="Calibri"/>
              <a:cs typeface="Calibri"/>
              <a:sym typeface="Calibri"/>
            </a:endParaRPr>
          </a:p>
        </p:txBody>
      </p:sp>
      <p:sp>
        <p:nvSpPr>
          <p:cNvPr id="542" name="Google Shape;542;p34"/>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Input and Outputs in UI Code</a:t>
            </a:r>
            <a:endParaRPr sz="3200" dirty="0">
              <a:latin typeface="Calibri"/>
              <a:ea typeface="Calibri"/>
              <a:cs typeface="Calibri"/>
            </a:endParaRPr>
          </a:p>
        </p:txBody>
      </p:sp>
      <p:pic>
        <p:nvPicPr>
          <p:cNvPr id="544" name="Google Shape;544;p34"/>
          <p:cNvPicPr preferRelativeResize="0"/>
          <p:nvPr/>
        </p:nvPicPr>
        <p:blipFill>
          <a:blip r:embed="rId3">
            <a:alphaModFix/>
          </a:blip>
          <a:stretch>
            <a:fillRect/>
          </a:stretch>
        </p:blipFill>
        <p:spPr>
          <a:xfrm>
            <a:off x="2074644" y="1522748"/>
            <a:ext cx="7470467" cy="4646049"/>
          </a:xfrm>
          <a:prstGeom prst="rect">
            <a:avLst/>
          </a:prstGeom>
          <a:ln>
            <a:noFill/>
          </a:ln>
          <a:effectLst>
            <a:outerShdw blurRad="292100" dist="139700" dir="2700000" algn="tl" rotWithShape="0">
              <a:srgbClr val="333333">
                <a:alpha val="65000"/>
              </a:srgbClr>
            </a:outerShdw>
          </a:effectLst>
        </p:spPr>
      </p:pic>
      <p:sp>
        <p:nvSpPr>
          <p:cNvPr id="2" name="Google Shape;534;p33">
            <a:extLst>
              <a:ext uri="{FF2B5EF4-FFF2-40B4-BE49-F238E27FC236}">
                <a16:creationId xmlns:a16="http://schemas.microsoft.com/office/drawing/2014/main" id="{CB1A0947-5EA3-9F12-FE4B-ECA393AC14D7}"/>
              </a:ext>
            </a:extLst>
          </p:cNvPr>
          <p:cNvSpPr txBox="1"/>
          <p:nvPr/>
        </p:nvSpPr>
        <p:spPr>
          <a:xfrm>
            <a:off x="413595" y="791304"/>
            <a:ext cx="4862295"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rgbClr val="0070C0"/>
                </a:solidFill>
                <a:latin typeface="Calibri"/>
                <a:ea typeface="Calibri"/>
                <a:cs typeface="Calibri"/>
                <a:sym typeface="Calibri"/>
              </a:rPr>
              <a:t>Outputs </a:t>
            </a:r>
            <a:r>
              <a:rPr lang="en-US" sz="1800" dirty="0">
                <a:latin typeface="Calibri"/>
                <a:ea typeface="Calibri"/>
                <a:cs typeface="Calibri"/>
                <a:sym typeface="Calibri"/>
              </a:rPr>
              <a:t> – Text and Visualizations</a:t>
            </a:r>
            <a:endParaRPr sz="1800" dirty="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5"/>
          <p:cNvSpPr txBox="1"/>
          <p:nvPr/>
        </p:nvSpPr>
        <p:spPr>
          <a:xfrm>
            <a:off x="11876913" y="6539280"/>
            <a:ext cx="1296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13</a:t>
            </a:r>
            <a:endParaRPr sz="800">
              <a:latin typeface="Calibri"/>
              <a:ea typeface="Calibri"/>
              <a:cs typeface="Calibri"/>
              <a:sym typeface="Calibri"/>
            </a:endParaRPr>
          </a:p>
        </p:txBody>
      </p:sp>
      <p:sp>
        <p:nvSpPr>
          <p:cNvPr id="550" name="Google Shape;550;p35"/>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Links between Inputs and Outputs (UI and Server)</a:t>
            </a:r>
            <a:endParaRPr sz="3200" dirty="0">
              <a:latin typeface="Calibri"/>
              <a:ea typeface="Calibri"/>
              <a:cs typeface="Calibri"/>
            </a:endParaRPr>
          </a:p>
        </p:txBody>
      </p:sp>
      <p:pic>
        <p:nvPicPr>
          <p:cNvPr id="551" name="Google Shape;551;p35"/>
          <p:cNvPicPr preferRelativeResize="0"/>
          <p:nvPr/>
        </p:nvPicPr>
        <p:blipFill>
          <a:blip r:embed="rId3">
            <a:alphaModFix/>
          </a:blip>
          <a:stretch>
            <a:fillRect/>
          </a:stretch>
        </p:blipFill>
        <p:spPr>
          <a:xfrm>
            <a:off x="571513" y="1998145"/>
            <a:ext cx="11048974" cy="3222618"/>
          </a:xfrm>
          <a:prstGeom prst="rect">
            <a:avLst/>
          </a:prstGeom>
          <a:noFill/>
          <a:ln>
            <a:noFill/>
          </a:ln>
        </p:spPr>
      </p:pic>
      <p:sp>
        <p:nvSpPr>
          <p:cNvPr id="552" name="Google Shape;552;p35"/>
          <p:cNvSpPr txBox="1"/>
          <p:nvPr/>
        </p:nvSpPr>
        <p:spPr>
          <a:xfrm>
            <a:off x="300138" y="1008947"/>
            <a:ext cx="94263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0070C0"/>
                </a:solidFill>
                <a:latin typeface="Calibri"/>
                <a:ea typeface="Calibri"/>
                <a:cs typeface="Calibri"/>
                <a:sym typeface="Calibri"/>
              </a:rPr>
              <a:t>Named ids</a:t>
            </a:r>
            <a:r>
              <a:rPr lang="en-US" sz="2100" dirty="0">
                <a:latin typeface="Calibri"/>
                <a:ea typeface="Calibri"/>
                <a:cs typeface="Calibri"/>
                <a:sym typeface="Calibri"/>
              </a:rPr>
              <a:t> to keep track of input and output items: </a:t>
            </a:r>
            <a:endParaRPr sz="2100" dirty="0">
              <a:latin typeface="Calibri"/>
              <a:ea typeface="Calibri"/>
              <a:cs typeface="Calibri"/>
              <a:sym typeface="Calibri"/>
            </a:endParaRPr>
          </a:p>
        </p:txBody>
      </p:sp>
      <p:sp>
        <p:nvSpPr>
          <p:cNvPr id="2" name="Rectangle: Rounded Corners 1">
            <a:extLst>
              <a:ext uri="{FF2B5EF4-FFF2-40B4-BE49-F238E27FC236}">
                <a16:creationId xmlns:a16="http://schemas.microsoft.com/office/drawing/2014/main" id="{3ED4E104-A81E-576A-462F-4C6B89B77A42}"/>
              </a:ext>
            </a:extLst>
          </p:cNvPr>
          <p:cNvSpPr/>
          <p:nvPr/>
        </p:nvSpPr>
        <p:spPr>
          <a:xfrm>
            <a:off x="7742797" y="4131246"/>
            <a:ext cx="197353" cy="289450"/>
          </a:xfrm>
          <a:prstGeom prst="roundRect">
            <a:avLst/>
          </a:prstGeom>
          <a:noFill/>
          <a:ln>
            <a:solidFill>
              <a:srgbClr val="FF0000">
                <a:alpha val="41961"/>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1EAA591-A7C8-A2ED-3E1F-C55F8F9F3E10}"/>
              </a:ext>
            </a:extLst>
          </p:cNvPr>
          <p:cNvSpPr/>
          <p:nvPr/>
        </p:nvSpPr>
        <p:spPr>
          <a:xfrm>
            <a:off x="6361329" y="3927315"/>
            <a:ext cx="572323" cy="289450"/>
          </a:xfrm>
          <a:prstGeom prst="roundRect">
            <a:avLst/>
          </a:prstGeom>
          <a:noFill/>
          <a:ln>
            <a:solidFill>
              <a:srgbClr val="FF0000">
                <a:alpha val="41961"/>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DFB00AD-8100-3A1C-0DF5-EB7702DBA29E}"/>
              </a:ext>
            </a:extLst>
          </p:cNvPr>
          <p:cNvSpPr/>
          <p:nvPr/>
        </p:nvSpPr>
        <p:spPr>
          <a:xfrm>
            <a:off x="8111188" y="3139550"/>
            <a:ext cx="749940" cy="289450"/>
          </a:xfrm>
          <a:prstGeom prst="roundRect">
            <a:avLst/>
          </a:prstGeom>
          <a:noFill/>
          <a:ln>
            <a:solidFill>
              <a:srgbClr val="FF0000">
                <a:alpha val="41961"/>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2A43073-73D7-6B5E-039D-1EFEF09E1082}"/>
              </a:ext>
            </a:extLst>
          </p:cNvPr>
          <p:cNvSpPr/>
          <p:nvPr/>
        </p:nvSpPr>
        <p:spPr>
          <a:xfrm>
            <a:off x="8216443" y="2694884"/>
            <a:ext cx="394705" cy="289450"/>
          </a:xfrm>
          <a:prstGeom prst="roundRect">
            <a:avLst/>
          </a:prstGeom>
          <a:noFill/>
          <a:ln>
            <a:solidFill>
              <a:srgbClr val="FF0000">
                <a:alpha val="41961"/>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4D9909D-5E23-44D9-02DF-E9ECCA5F768F}"/>
              </a:ext>
            </a:extLst>
          </p:cNvPr>
          <p:cNvSpPr/>
          <p:nvPr/>
        </p:nvSpPr>
        <p:spPr>
          <a:xfrm>
            <a:off x="9584754" y="2247552"/>
            <a:ext cx="394705" cy="289450"/>
          </a:xfrm>
          <a:prstGeom prst="roundRect">
            <a:avLst/>
          </a:prstGeom>
          <a:noFill/>
          <a:ln>
            <a:solidFill>
              <a:srgbClr val="FF0000">
                <a:alpha val="41961"/>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19A01D9-DD4E-FA97-9B92-C9923CB8B6C1}"/>
              </a:ext>
            </a:extLst>
          </p:cNvPr>
          <p:cNvSpPr/>
          <p:nvPr/>
        </p:nvSpPr>
        <p:spPr>
          <a:xfrm>
            <a:off x="9721112" y="2850100"/>
            <a:ext cx="1692442" cy="2169232"/>
          </a:xfrm>
          <a:prstGeom prst="roundRect">
            <a:avLst/>
          </a:prstGeom>
          <a:noFill/>
          <a:ln>
            <a:solidFill>
              <a:srgbClr val="FF0000">
                <a:alpha val="41961"/>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6"/>
          <p:cNvSpPr txBox="1">
            <a:spLocks noGrp="1"/>
          </p:cNvSpPr>
          <p:nvPr>
            <p:ph type="title" idx="4294967295"/>
          </p:nvPr>
        </p:nvSpPr>
        <p:spPr>
          <a:xfrm>
            <a:off x="228600" y="60325"/>
            <a:ext cx="11963400" cy="936139"/>
          </a:xfrm>
          <a:prstGeom prst="rect">
            <a:avLst/>
          </a:prstGeom>
          <a:noFill/>
          <a:ln>
            <a:noFill/>
          </a:ln>
        </p:spPr>
        <p:txBody>
          <a:bodyPr spcFirstLastPara="1" wrap="square" lIns="0" tIns="104125" rIns="0" bIns="0" anchor="t" anchorCtr="0">
            <a:spAutoFit/>
          </a:bodyPr>
          <a:lstStyle/>
          <a:p>
            <a:pPr marL="12700" marR="5080" lvl="0" indent="0" algn="l" rtl="0">
              <a:lnSpc>
                <a:spcPct val="90000"/>
              </a:lnSpc>
              <a:spcBef>
                <a:spcPts val="0"/>
              </a:spcBef>
              <a:spcAft>
                <a:spcPts val="0"/>
              </a:spcAft>
              <a:buNone/>
            </a:pPr>
            <a:endParaRPr sz="6000" b="0" dirty="0">
              <a:solidFill>
                <a:srgbClr val="FFFFFF"/>
              </a:solidFill>
              <a:latin typeface="Calibri"/>
              <a:ea typeface="Calibri"/>
              <a:cs typeface="Calibri"/>
              <a:sym typeface="Calibri"/>
            </a:endParaRPr>
          </a:p>
        </p:txBody>
      </p:sp>
      <p:sp>
        <p:nvSpPr>
          <p:cNvPr id="2" name="Title 4">
            <a:extLst>
              <a:ext uri="{FF2B5EF4-FFF2-40B4-BE49-F238E27FC236}">
                <a16:creationId xmlns:a16="http://schemas.microsoft.com/office/drawing/2014/main" id="{F67C11AB-B18B-0B2F-D20C-545F3CF80D0C}"/>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Example: Post Offices (again)</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71EECD3D-4AAB-306D-637A-9F455B0E957E}"/>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Getting Close to Tableau with Shiny and </a:t>
            </a:r>
            <a:r>
              <a:rPr kumimoji="0" lang="en-US" sz="2400" b="1" i="0" u="none" strike="noStrike" kern="0" cap="none" spc="0" normalizeH="0" baseline="0" noProof="0" dirty="0" err="1">
                <a:ln>
                  <a:noFill/>
                </a:ln>
                <a:solidFill>
                  <a:srgbClr val="FFC000"/>
                </a:solidFill>
                <a:effectLst/>
                <a:uLnTx/>
                <a:uFillTx/>
                <a:latin typeface="Söhne"/>
                <a:ea typeface="+mn-ea"/>
              </a:rPr>
              <a:t>Plotly</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pic>
        <p:nvPicPr>
          <p:cNvPr id="5" name="Picture 4">
            <a:extLst>
              <a:ext uri="{FF2B5EF4-FFF2-40B4-BE49-F238E27FC236}">
                <a16:creationId xmlns:a16="http://schemas.microsoft.com/office/drawing/2014/main" id="{0FB9947C-DA61-160E-C723-13DF6D9EC1C5}"/>
              </a:ext>
            </a:extLst>
          </p:cNvPr>
          <p:cNvPicPr>
            <a:picLocks noChangeAspect="1"/>
          </p:cNvPicPr>
          <p:nvPr/>
        </p:nvPicPr>
        <p:blipFill>
          <a:blip r:embed="rId3"/>
          <a:stretch>
            <a:fillRect/>
          </a:stretch>
        </p:blipFill>
        <p:spPr>
          <a:xfrm>
            <a:off x="4275972" y="3744265"/>
            <a:ext cx="5025911" cy="259300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graphicFrame>
        <p:nvGraphicFramePr>
          <p:cNvPr id="57" name="Google Shape;57;p9"/>
          <p:cNvGraphicFramePr/>
          <p:nvPr>
            <p:extLst>
              <p:ext uri="{D42A27DB-BD31-4B8C-83A1-F6EECF244321}">
                <p14:modId xmlns:p14="http://schemas.microsoft.com/office/powerpoint/2010/main" val="3198769863"/>
              </p:ext>
            </p:extLst>
          </p:nvPr>
        </p:nvGraphicFramePr>
        <p:xfrm>
          <a:off x="381001" y="1742350"/>
          <a:ext cx="11430000" cy="4411200"/>
        </p:xfrm>
        <a:graphic>
          <a:graphicData uri="http://schemas.openxmlformats.org/drawingml/2006/table">
            <a:tbl>
              <a:tblPr firstRow="1" bandRow="1">
                <a:noFill/>
                <a:tableStyleId>{048E6F2E-E9F9-4673-9A96-DC5C5BC1D659}</a:tableStyleId>
              </a:tblPr>
              <a:tblGrid>
                <a:gridCol w="14287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468750">
                  <a:extLst>
                    <a:ext uri="{9D8B030D-6E8A-4147-A177-3AD203B41FA5}">
                      <a16:colId xmlns:a16="http://schemas.microsoft.com/office/drawing/2014/main" val="20003"/>
                    </a:ext>
                  </a:extLst>
                </a:gridCol>
                <a:gridCol w="1388750">
                  <a:extLst>
                    <a:ext uri="{9D8B030D-6E8A-4147-A177-3AD203B41FA5}">
                      <a16:colId xmlns:a16="http://schemas.microsoft.com/office/drawing/2014/main" val="20004"/>
                    </a:ext>
                  </a:extLst>
                </a:gridCol>
                <a:gridCol w="1539850">
                  <a:extLst>
                    <a:ext uri="{9D8B030D-6E8A-4147-A177-3AD203B41FA5}">
                      <a16:colId xmlns:a16="http://schemas.microsoft.com/office/drawing/2014/main" val="20005"/>
                    </a:ext>
                  </a:extLst>
                </a:gridCol>
                <a:gridCol w="1329075">
                  <a:extLst>
                    <a:ext uri="{9D8B030D-6E8A-4147-A177-3AD203B41FA5}">
                      <a16:colId xmlns:a16="http://schemas.microsoft.com/office/drawing/2014/main" val="20006"/>
                    </a:ext>
                  </a:extLst>
                </a:gridCol>
                <a:gridCol w="1417325">
                  <a:extLst>
                    <a:ext uri="{9D8B030D-6E8A-4147-A177-3AD203B41FA5}">
                      <a16:colId xmlns:a16="http://schemas.microsoft.com/office/drawing/2014/main" val="20007"/>
                    </a:ext>
                  </a:extLst>
                </a:gridCol>
              </a:tblGrid>
              <a:tr h="532850">
                <a:tc>
                  <a:txBody>
                    <a:bodyPr/>
                    <a:lstStyle/>
                    <a:p>
                      <a:pPr marL="398780" marR="0" lvl="0" indent="0" algn="l" rtl="0">
                        <a:lnSpc>
                          <a:spcPct val="100000"/>
                        </a:lnSpc>
                        <a:spcBef>
                          <a:spcPts val="0"/>
                        </a:spcBef>
                        <a:spcAft>
                          <a:spcPts val="0"/>
                        </a:spcAft>
                        <a:buNone/>
                      </a:pPr>
                      <a:r>
                        <a:rPr lang="en-US" sz="1800" b="1" u="none" strike="noStrike" cap="none" dirty="0">
                          <a:solidFill>
                            <a:srgbClr val="404040"/>
                          </a:solidFill>
                          <a:latin typeface="Calibri"/>
                          <a:ea typeface="Calibri"/>
                          <a:cs typeface="Calibri"/>
                          <a:sym typeface="Calibri"/>
                        </a:rPr>
                        <a:t>Week 1</a:t>
                      </a:r>
                      <a:endParaRPr sz="1800" u="none" strike="noStrike" cap="none" dirty="0">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2</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941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3</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4</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5877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5</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463550" marR="0" lvl="0" indent="0" algn="l" rtl="0">
                        <a:lnSpc>
                          <a:spcPct val="100000"/>
                        </a:lnSpc>
                        <a:spcBef>
                          <a:spcPts val="0"/>
                        </a:spcBef>
                        <a:spcAft>
                          <a:spcPts val="0"/>
                        </a:spcAft>
                        <a:buNone/>
                      </a:pPr>
                      <a:r>
                        <a:rPr lang="en-US" sz="1800" b="1" u="none" strike="noStrike" cap="none" dirty="0">
                          <a:solidFill>
                            <a:srgbClr val="0070C0"/>
                          </a:solidFill>
                          <a:latin typeface="Calibri"/>
                          <a:ea typeface="Calibri"/>
                          <a:cs typeface="Calibri"/>
                          <a:sym typeface="Calibri"/>
                        </a:rPr>
                        <a:t>Week 6</a:t>
                      </a:r>
                      <a:endParaRPr sz="1800" u="none" strike="noStrike" cap="none" dirty="0">
                        <a:solidFill>
                          <a:srgbClr val="0070C0"/>
                        </a:solidFill>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0035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7</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8862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8</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extLst>
                  <a:ext uri="{0D108BD9-81ED-4DB2-BD59-A6C34878D82A}">
                    <a16:rowId xmlns:a16="http://schemas.microsoft.com/office/drawing/2014/main" val="10000"/>
                  </a:ext>
                </a:extLst>
              </a:tr>
              <a:tr h="2454900">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Course learning objectives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Data, information, and knowledge</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Intro to data visualization</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Data as a competitive advantage</a:t>
                      </a:r>
                      <a:endParaRPr sz="1300" dirty="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CRISP framework</a:t>
                      </a:r>
                      <a:endParaRPr sz="1300" dirty="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latin typeface="Arial"/>
                          <a:ea typeface="Arial"/>
                          <a:cs typeface="Arial"/>
                          <a:sym typeface="Arial"/>
                        </a:rPr>
                        <a:t>Human perception and cognition</a:t>
                      </a:r>
                      <a:endParaRPr sz="1900" dirty="0">
                        <a:solidFill>
                          <a:srgbClr val="404040"/>
                        </a:solidFill>
                        <a:latin typeface="Arial"/>
                        <a:ea typeface="Arial"/>
                        <a:cs typeface="Arial"/>
                        <a:sym typeface="Arial"/>
                      </a:endParaRPr>
                    </a:p>
                  </a:txBody>
                  <a:tcPr marL="0" marR="0" marT="107325" marB="0">
                    <a:solidFill>
                      <a:srgbClr val="E4E7E7"/>
                    </a:solidFill>
                  </a:tcPr>
                </a:tc>
                <a:tc>
                  <a:txBody>
                    <a:bodyPr/>
                    <a:lstStyle/>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Data types</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Intro to ML</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Foundations</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Grammar of graphics</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Advanced</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Visualizing segments</a:t>
                      </a:r>
                      <a:endParaRPr sz="1300" b="0" i="0" u="none" strike="noStrike" cap="none" dirty="0">
                        <a:solidFill>
                          <a:schemeClr val="dk1"/>
                        </a:solidFill>
                        <a:latin typeface="Arial"/>
                        <a:ea typeface="Arial"/>
                        <a:cs typeface="Arial"/>
                        <a:sym typeface="Arial"/>
                      </a:endParaRPr>
                    </a:p>
                  </a:txBody>
                  <a:tcPr marL="0" marR="0" marT="107325" marB="0">
                    <a:solidFill>
                      <a:srgbClr val="E4E7E7"/>
                    </a:solidFill>
                  </a:tcPr>
                </a:tc>
                <a:tc>
                  <a:txBody>
                    <a:bodyPr/>
                    <a:lstStyle/>
                    <a:p>
                      <a:pPr marL="182880" marR="0" lvl="0" indent="-82550" algn="l" rtl="0">
                        <a:lnSpc>
                          <a:spcPct val="100000"/>
                        </a:lnSpc>
                        <a:spcBef>
                          <a:spcPts val="0"/>
                        </a:spcBef>
                        <a:spcAft>
                          <a:spcPts val="0"/>
                        </a:spcAft>
                        <a:buClr>
                          <a:schemeClr val="dk1"/>
                        </a:buClr>
                        <a:buSzPts val="1300"/>
                        <a:buFont typeface="Arial"/>
                        <a:buChar char="•"/>
                      </a:pPr>
                      <a:r>
                        <a:rPr lang="en-US" sz="1300" dirty="0">
                          <a:latin typeface="Arial"/>
                          <a:ea typeface="Arial"/>
                          <a:cs typeface="Arial"/>
                          <a:sym typeface="Arial"/>
                        </a:rPr>
                        <a:t>EDA process and </a:t>
                      </a:r>
                      <a:r>
                        <a:rPr lang="en-US" sz="1300" b="0" i="0" u="none" strike="noStrike" cap="none" dirty="0">
                          <a:solidFill>
                            <a:schemeClr val="dk1"/>
                          </a:solidFill>
                          <a:latin typeface="Arial"/>
                          <a:ea typeface="Arial"/>
                          <a:cs typeface="Arial"/>
                          <a:sym typeface="Arial"/>
                        </a:rPr>
                        <a:t>due diligence</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Foundations</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ggplot2</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Advanced</a:t>
                      </a:r>
                      <a:endParaRPr sz="1300" b="0" i="0" u="none" strike="noStrike" cap="none" dirty="0">
                        <a:solidFill>
                          <a:schemeClr val="dk1"/>
                        </a:solidFill>
                        <a:latin typeface="Arial"/>
                        <a:ea typeface="Arial"/>
                        <a:cs typeface="Arial"/>
                        <a:sym typeface="Arial"/>
                      </a:endParaRPr>
                    </a:p>
                    <a:p>
                      <a:pPr marL="182880" marR="0" lvl="0" indent="-82550" algn="l" rtl="0">
                        <a:lnSpc>
                          <a:spcPct val="100000"/>
                        </a:lnSpc>
                        <a:spcBef>
                          <a:spcPts val="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Sharing plots</a:t>
                      </a:r>
                      <a:endParaRPr sz="1300" b="0" i="0" u="none" strike="noStrike" cap="none" dirty="0">
                        <a:solidFill>
                          <a:schemeClr val="dk1"/>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Diagnosis and treatments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Special cases: time, space, and clusters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solidFill>
                            <a:srgbClr val="0070C0"/>
                          </a:solidFill>
                          <a:latin typeface="Arial"/>
                          <a:ea typeface="Arial"/>
                          <a:cs typeface="Arial"/>
                          <a:sym typeface="Arial"/>
                        </a:rPr>
                        <a:t>Segmentation</a:t>
                      </a:r>
                      <a:endParaRPr sz="1300" dirty="0">
                        <a:solidFill>
                          <a:srgbClr val="0070C0"/>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solidFill>
                            <a:srgbClr val="0070C0"/>
                          </a:solidFill>
                          <a:latin typeface="Arial"/>
                          <a:ea typeface="Arial"/>
                          <a:cs typeface="Arial"/>
                          <a:sym typeface="Arial"/>
                        </a:rPr>
                        <a:t>R Shiny</a:t>
                      </a:r>
                      <a:endParaRPr sz="1900" dirty="0">
                        <a:solidFill>
                          <a:srgbClr val="0070C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Segmentation and profiling</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Tableau and other dashboards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50800" algn="l" rtl="0">
                        <a:spcBef>
                          <a:spcPts val="0"/>
                        </a:spcBef>
                        <a:spcAft>
                          <a:spcPts val="0"/>
                        </a:spcAft>
                        <a:buSzPts val="800"/>
                        <a:buFont typeface="Arial"/>
                        <a:buChar char="●"/>
                      </a:pPr>
                      <a:r>
                        <a:rPr lang="en-US" sz="1300">
                          <a:latin typeface="Arial"/>
                          <a:ea typeface="Arial"/>
                          <a:cs typeface="Arial"/>
                          <a:sym typeface="Arial"/>
                        </a:rPr>
                        <a:t>Course wrap-up</a:t>
                      </a:r>
                      <a:endParaRPr sz="1300">
                        <a:latin typeface="Arial"/>
                        <a:ea typeface="Arial"/>
                        <a:cs typeface="Arial"/>
                        <a:sym typeface="Arial"/>
                      </a:endParaRPr>
                    </a:p>
                    <a:p>
                      <a:pPr marL="182880" lvl="0" indent="-50800" algn="l" rtl="0">
                        <a:spcBef>
                          <a:spcPts val="0"/>
                        </a:spcBef>
                        <a:spcAft>
                          <a:spcPts val="0"/>
                        </a:spcAft>
                        <a:buSzPts val="800"/>
                        <a:buFont typeface="Arial"/>
                        <a:buChar char="●"/>
                      </a:pPr>
                      <a:r>
                        <a:rPr lang="en-US" sz="1300">
                          <a:latin typeface="Arial"/>
                          <a:ea typeface="Arial"/>
                          <a:cs typeface="Arial"/>
                          <a:sym typeface="Arial"/>
                        </a:rPr>
                        <a:t>Tableau</a:t>
                      </a:r>
                      <a:endParaRPr sz="1900" b="1">
                        <a:solidFill>
                          <a:srgbClr val="404040"/>
                        </a:solidFill>
                        <a:latin typeface="Arial"/>
                        <a:ea typeface="Arial"/>
                        <a:cs typeface="Arial"/>
                        <a:sym typeface="Arial"/>
                      </a:endParaRPr>
                    </a:p>
                  </a:txBody>
                  <a:tcPr marL="0" marR="0" marT="107325" marB="0">
                    <a:solidFill>
                      <a:srgbClr val="E4E7E7"/>
                    </a:solidFill>
                  </a:tcPr>
                </a:tc>
                <a:extLst>
                  <a:ext uri="{0D108BD9-81ED-4DB2-BD59-A6C34878D82A}">
                    <a16:rowId xmlns:a16="http://schemas.microsoft.com/office/drawing/2014/main" val="10001"/>
                  </a:ext>
                </a:extLst>
              </a:tr>
              <a:tr h="711725">
                <a:tc>
                  <a:txBody>
                    <a:bodyPr/>
                    <a:lstStyle/>
                    <a:p>
                      <a:pPr marL="0" marR="0" lvl="0" indent="0" algn="ctr" rtl="0">
                        <a:lnSpc>
                          <a:spcPct val="100000"/>
                        </a:lnSpc>
                        <a:spcBef>
                          <a:spcPts val="0"/>
                        </a:spcBef>
                        <a:spcAft>
                          <a:spcPts val="0"/>
                        </a:spcAft>
                        <a:buClr>
                          <a:srgbClr val="404040"/>
                        </a:buClr>
                        <a:buSzPts val="1600"/>
                        <a:buFont typeface="Arial Narrow"/>
                        <a:buNone/>
                      </a:pPr>
                      <a:r>
                        <a:rPr lang="en-US" sz="1600" b="1" u="none" strike="noStrike" cap="none">
                          <a:solidFill>
                            <a:srgbClr val="404040"/>
                          </a:solidFill>
                          <a:latin typeface="Arial Narrow"/>
                          <a:ea typeface="Arial Narrow"/>
                          <a:cs typeface="Arial Narrow"/>
                          <a:sym typeface="Arial Narrow"/>
                        </a:rPr>
                        <a:t>Introduction</a:t>
                      </a:r>
                      <a:endParaRPr sz="1600" u="none" strike="noStrike" cap="none">
                        <a:latin typeface="Arial Narrow"/>
                        <a:ea typeface="Arial Narrow"/>
                        <a:cs typeface="Arial Narrow"/>
                        <a:sym typeface="Arial Narrow"/>
                      </a:endParaRPr>
                    </a:p>
                    <a:p>
                      <a:pPr marL="0" marR="0" lvl="0" indent="0" algn="ctr"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txBody>
                  <a:tcPr marL="0" marR="0" marT="0" marB="0" anchor="ctr">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8465" marR="309880" lvl="0" indent="17779" algn="l"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Position Paper #1</a:t>
                      </a:r>
                      <a:endParaRPr sz="1600" u="none" strike="noStrike" cap="none" dirty="0">
                        <a:latin typeface="Arial Narrow"/>
                        <a:ea typeface="Arial Narrow"/>
                        <a:cs typeface="Arial Narrow"/>
                        <a:sym typeface="Arial Narrow"/>
                      </a:endParaRPr>
                    </a:p>
                  </a:txBody>
                  <a:tcPr marL="0" marR="0" marT="109850"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9100" marR="309880" lvl="0" indent="17780" algn="l"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Position Paper #2</a:t>
                      </a:r>
                      <a:endParaRPr sz="1600" u="none" strike="noStrike" cap="none" dirty="0">
                        <a:latin typeface="Arial Narrow"/>
                        <a:ea typeface="Arial Narrow"/>
                        <a:cs typeface="Arial Narrow"/>
                        <a:sym typeface="Arial Narrow"/>
                      </a:endParaRPr>
                    </a:p>
                  </a:txBody>
                  <a:tcPr marL="0" marR="0" marT="109850"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gridSpan="2">
                  <a:txBody>
                    <a:bodyPr/>
                    <a:lstStyle/>
                    <a:p>
                      <a:pPr marL="0" marR="0" lvl="0" indent="0" algn="l" rtl="0">
                        <a:lnSpc>
                          <a:spcPct val="100000"/>
                        </a:lnSpc>
                        <a:spcBef>
                          <a:spcPts val="0"/>
                        </a:spcBef>
                        <a:spcAft>
                          <a:spcPts val="0"/>
                        </a:spcAft>
                        <a:buNone/>
                      </a:pPr>
                      <a:endParaRPr sz="1550" u="none" strike="noStrike" cap="none">
                        <a:latin typeface="Times New Roman"/>
                        <a:ea typeface="Times New Roman"/>
                        <a:cs typeface="Times New Roman"/>
                        <a:sym typeface="Times New Roman"/>
                      </a:endParaRPr>
                    </a:p>
                    <a:p>
                      <a:pPr marL="422275" marR="0" lvl="0" indent="0" algn="l" rtl="0">
                        <a:lnSpc>
                          <a:spcPct val="100000"/>
                        </a:lnSpc>
                        <a:spcBef>
                          <a:spcPts val="0"/>
                        </a:spcBef>
                        <a:spcAft>
                          <a:spcPts val="0"/>
                        </a:spcAft>
                        <a:buNone/>
                      </a:pPr>
                      <a:r>
                        <a:rPr lang="en-US" sz="1600" b="1" u="none" strike="noStrike" cap="none">
                          <a:solidFill>
                            <a:srgbClr val="404040"/>
                          </a:solidFill>
                          <a:latin typeface="Arial Narrow"/>
                          <a:ea typeface="Arial Narrow"/>
                          <a:cs typeface="Arial Narrow"/>
                          <a:sym typeface="Arial Narrow"/>
                        </a:rPr>
                        <a:t>Data Due Diligence Project</a:t>
                      </a:r>
                      <a:endParaRPr sz="1600" u="none" strike="noStrike" cap="none">
                        <a:latin typeface="Arial Narrow"/>
                        <a:ea typeface="Arial Narrow"/>
                        <a:cs typeface="Arial Narrow"/>
                        <a:sym typeface="Arial Narrow"/>
                      </a:endParaRPr>
                    </a:p>
                  </a:txBody>
                  <a:tcPr marL="0" marR="0" marT="5075"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gridSpan="3">
                  <a:txBody>
                    <a:bodyPr/>
                    <a:lstStyle/>
                    <a:p>
                      <a:pPr marL="0" marR="0" lvl="0" indent="0" algn="l" rtl="0">
                        <a:lnSpc>
                          <a:spcPct val="100000"/>
                        </a:lnSpc>
                        <a:spcBef>
                          <a:spcPts val="0"/>
                        </a:spcBef>
                        <a:spcAft>
                          <a:spcPts val="0"/>
                        </a:spcAft>
                        <a:buNone/>
                      </a:pPr>
                      <a:endParaRPr sz="1550" u="none" strike="noStrike" cap="none" dirty="0">
                        <a:solidFill>
                          <a:srgbClr val="0070C0"/>
                        </a:solidFill>
                        <a:latin typeface="Times New Roman"/>
                        <a:ea typeface="Times New Roman"/>
                        <a:cs typeface="Times New Roman"/>
                        <a:sym typeface="Times New Roman"/>
                      </a:endParaRPr>
                    </a:p>
                    <a:p>
                      <a:pPr marL="102870" marR="0" lvl="0" indent="0" algn="ctr" rtl="0">
                        <a:lnSpc>
                          <a:spcPct val="100000"/>
                        </a:lnSpc>
                        <a:spcBef>
                          <a:spcPts val="0"/>
                        </a:spcBef>
                        <a:spcAft>
                          <a:spcPts val="0"/>
                        </a:spcAft>
                        <a:buNone/>
                      </a:pPr>
                      <a:r>
                        <a:rPr lang="en-US" sz="1600" b="1" u="none" strike="noStrike" cap="none" dirty="0">
                          <a:solidFill>
                            <a:srgbClr val="0070C0"/>
                          </a:solidFill>
                          <a:latin typeface="Arial Narrow"/>
                          <a:ea typeface="Arial Narrow"/>
                          <a:cs typeface="Arial Narrow"/>
                          <a:sym typeface="Arial Narrow"/>
                        </a:rPr>
                        <a:t>Segmentation and Profiling Project</a:t>
                      </a:r>
                      <a:endParaRPr sz="1600" u="none" strike="noStrike" cap="none" dirty="0">
                        <a:solidFill>
                          <a:srgbClr val="0070C0"/>
                        </a:solidFill>
                        <a:latin typeface="Arial Narrow"/>
                        <a:ea typeface="Arial Narrow"/>
                        <a:cs typeface="Arial Narrow"/>
                        <a:sym typeface="Arial Narrow"/>
                      </a:endParaRPr>
                    </a:p>
                  </a:txBody>
                  <a:tcPr marL="0" marR="0" marT="5075" marB="0">
                    <a:lnL w="9525" cap="flat" cmpd="sng">
                      <a:solidFill>
                        <a:srgbClr val="D9D9D9"/>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711725">
                <a:tc>
                  <a:txBody>
                    <a:bodyPr/>
                    <a:lstStyle/>
                    <a:p>
                      <a:pPr marL="0" marR="0" lvl="0" indent="0" algn="ctr" rtl="0">
                        <a:lnSpc>
                          <a:spcPct val="100000"/>
                        </a:lnSpc>
                        <a:spcBef>
                          <a:spcPts val="0"/>
                        </a:spcBef>
                        <a:spcAft>
                          <a:spcPts val="0"/>
                        </a:spcAft>
                        <a:buNone/>
                      </a:pPr>
                      <a:r>
                        <a:rPr lang="en-US" sz="1600" b="1">
                          <a:solidFill>
                            <a:srgbClr val="404040"/>
                          </a:solidFill>
                          <a:latin typeface="Arial Narrow"/>
                          <a:ea typeface="Arial Narrow"/>
                          <a:cs typeface="Arial Narrow"/>
                          <a:sym typeface="Arial Narrow"/>
                        </a:rPr>
                        <a:t>Quiz 01</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02</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03</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04</a:t>
                      </a:r>
                      <a:endParaRPr sz="1550" u="none" strike="noStrike" cap="none">
                        <a:latin typeface="Times New Roman"/>
                        <a:ea typeface="Times New Roman"/>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05</a:t>
                      </a:r>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rgbClr val="0070C0"/>
                          </a:solidFill>
                          <a:latin typeface="Arial Narrow"/>
                          <a:ea typeface="Arial Narrow"/>
                          <a:cs typeface="Arial Narrow"/>
                          <a:sym typeface="Arial Narrow"/>
                        </a:rPr>
                        <a:t>Quiz 06</a:t>
                      </a:r>
                      <a:endParaRPr sz="1550" u="none" strike="noStrike" cap="none" dirty="0">
                        <a:solidFill>
                          <a:srgbClr val="0070C0"/>
                        </a:solidFill>
                        <a:latin typeface="Times New Roman"/>
                        <a:ea typeface="Times New Roman"/>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07</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rgbClr val="404040"/>
                          </a:solidFill>
                          <a:latin typeface="Arial Narrow"/>
                          <a:ea typeface="Arial Narrow"/>
                          <a:cs typeface="Arial Narrow"/>
                          <a:sym typeface="Arial Narrow"/>
                        </a:rPr>
                        <a:t>Quiz 08</a:t>
                      </a:r>
                      <a:endParaRPr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extLst>
                  <a:ext uri="{0D108BD9-81ED-4DB2-BD59-A6C34878D82A}">
                    <a16:rowId xmlns:a16="http://schemas.microsoft.com/office/drawing/2014/main" val="10003"/>
                  </a:ext>
                </a:extLst>
              </a:tr>
            </a:tbl>
          </a:graphicData>
        </a:graphic>
      </p:graphicFrame>
      <p:sp>
        <p:nvSpPr>
          <p:cNvPr id="59" name="Google Shape;59;p9"/>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sym typeface="Calibri"/>
              </a:rPr>
              <a:t>Course Roadmap &amp; Assignments</a:t>
            </a:r>
            <a:endParaRPr sz="3200" dirty="0">
              <a:latin typeface="Calibri"/>
              <a:ea typeface="Calibri"/>
              <a:cs typeface="Calibri"/>
              <a:sym typeface="Calibri"/>
            </a:endParaRPr>
          </a:p>
        </p:txBody>
      </p:sp>
      <p:sp>
        <p:nvSpPr>
          <p:cNvPr id="2" name="Google Shape;96;p15">
            <a:extLst>
              <a:ext uri="{FF2B5EF4-FFF2-40B4-BE49-F238E27FC236}">
                <a16:creationId xmlns:a16="http://schemas.microsoft.com/office/drawing/2014/main" id="{8EF886B6-E87F-8F93-8D5B-D3DF84BDF104}"/>
              </a:ext>
            </a:extLst>
          </p:cNvPr>
          <p:cNvSpPr/>
          <p:nvPr/>
        </p:nvSpPr>
        <p:spPr>
          <a:xfrm>
            <a:off x="8148546" y="1249953"/>
            <a:ext cx="357906" cy="353651"/>
          </a:xfrm>
          <a:custGeom>
            <a:avLst/>
            <a:gdLst/>
            <a:ahLst/>
            <a:cxnLst/>
            <a:rect l="l" t="t" r="r" b="b"/>
            <a:pathLst>
              <a:path w="424814" h="426085" extrusionOk="0">
                <a:moveTo>
                  <a:pt x="333324" y="220903"/>
                </a:moveTo>
                <a:lnTo>
                  <a:pt x="332333" y="204647"/>
                </a:lnTo>
                <a:lnTo>
                  <a:pt x="329425" y="189052"/>
                </a:lnTo>
                <a:lnTo>
                  <a:pt x="324713" y="174155"/>
                </a:lnTo>
                <a:lnTo>
                  <a:pt x="318274" y="160020"/>
                </a:lnTo>
                <a:lnTo>
                  <a:pt x="294081" y="184264"/>
                </a:lnTo>
                <a:lnTo>
                  <a:pt x="297218" y="192951"/>
                </a:lnTo>
                <a:lnTo>
                  <a:pt x="299389" y="201980"/>
                </a:lnTo>
                <a:lnTo>
                  <a:pt x="300659" y="211315"/>
                </a:lnTo>
                <a:lnTo>
                  <a:pt x="301066" y="220903"/>
                </a:lnTo>
                <a:lnTo>
                  <a:pt x="293433" y="258559"/>
                </a:lnTo>
                <a:lnTo>
                  <a:pt x="272643" y="289394"/>
                </a:lnTo>
                <a:lnTo>
                  <a:pt x="241871" y="310235"/>
                </a:lnTo>
                <a:lnTo>
                  <a:pt x="204292" y="317881"/>
                </a:lnTo>
                <a:lnTo>
                  <a:pt x="166725" y="310235"/>
                </a:lnTo>
                <a:lnTo>
                  <a:pt x="135953" y="289394"/>
                </a:lnTo>
                <a:lnTo>
                  <a:pt x="115163" y="258559"/>
                </a:lnTo>
                <a:lnTo>
                  <a:pt x="107518" y="220903"/>
                </a:lnTo>
                <a:lnTo>
                  <a:pt x="115163" y="183248"/>
                </a:lnTo>
                <a:lnTo>
                  <a:pt x="135953" y="152412"/>
                </a:lnTo>
                <a:lnTo>
                  <a:pt x="166725" y="131572"/>
                </a:lnTo>
                <a:lnTo>
                  <a:pt x="204292" y="123926"/>
                </a:lnTo>
                <a:lnTo>
                  <a:pt x="213868" y="124409"/>
                </a:lnTo>
                <a:lnTo>
                  <a:pt x="223177" y="125806"/>
                </a:lnTo>
                <a:lnTo>
                  <a:pt x="232194" y="128016"/>
                </a:lnTo>
                <a:lnTo>
                  <a:pt x="240855" y="130924"/>
                </a:lnTo>
                <a:lnTo>
                  <a:pt x="265049" y="106680"/>
                </a:lnTo>
                <a:lnTo>
                  <a:pt x="250939" y="100228"/>
                </a:lnTo>
                <a:lnTo>
                  <a:pt x="236080" y="95504"/>
                </a:lnTo>
                <a:lnTo>
                  <a:pt x="220522" y="92595"/>
                </a:lnTo>
                <a:lnTo>
                  <a:pt x="204292" y="91592"/>
                </a:lnTo>
                <a:lnTo>
                  <a:pt x="154190" y="101803"/>
                </a:lnTo>
                <a:lnTo>
                  <a:pt x="113169" y="129578"/>
                </a:lnTo>
                <a:lnTo>
                  <a:pt x="85445" y="170700"/>
                </a:lnTo>
                <a:lnTo>
                  <a:pt x="75260" y="220903"/>
                </a:lnTo>
                <a:lnTo>
                  <a:pt x="85445" y="271106"/>
                </a:lnTo>
                <a:lnTo>
                  <a:pt x="113169" y="312229"/>
                </a:lnTo>
                <a:lnTo>
                  <a:pt x="154190" y="340004"/>
                </a:lnTo>
                <a:lnTo>
                  <a:pt x="204292" y="350215"/>
                </a:lnTo>
                <a:lnTo>
                  <a:pt x="254393" y="340004"/>
                </a:lnTo>
                <a:lnTo>
                  <a:pt x="295427" y="312229"/>
                </a:lnTo>
                <a:lnTo>
                  <a:pt x="323151" y="271106"/>
                </a:lnTo>
                <a:lnTo>
                  <a:pt x="333324" y="220903"/>
                </a:lnTo>
                <a:close/>
              </a:path>
              <a:path w="424814" h="426085" extrusionOk="0">
                <a:moveTo>
                  <a:pt x="408597" y="220903"/>
                </a:moveTo>
                <a:lnTo>
                  <a:pt x="407009" y="195160"/>
                </a:lnTo>
                <a:lnTo>
                  <a:pt x="402348" y="170522"/>
                </a:lnTo>
                <a:lnTo>
                  <a:pt x="394754" y="147104"/>
                </a:lnTo>
                <a:lnTo>
                  <a:pt x="384403" y="125006"/>
                </a:lnTo>
                <a:lnTo>
                  <a:pt x="380644" y="128231"/>
                </a:lnTo>
                <a:lnTo>
                  <a:pt x="373646" y="135775"/>
                </a:lnTo>
                <a:lnTo>
                  <a:pt x="352145" y="133083"/>
                </a:lnTo>
                <a:lnTo>
                  <a:pt x="362280" y="153174"/>
                </a:lnTo>
                <a:lnTo>
                  <a:pt x="369887" y="174574"/>
                </a:lnTo>
                <a:lnTo>
                  <a:pt x="374675" y="197180"/>
                </a:lnTo>
                <a:lnTo>
                  <a:pt x="376339" y="220903"/>
                </a:lnTo>
                <a:lnTo>
                  <a:pt x="370166" y="266598"/>
                </a:lnTo>
                <a:lnTo>
                  <a:pt x="352755" y="307746"/>
                </a:lnTo>
                <a:lnTo>
                  <a:pt x="325805" y="342671"/>
                </a:lnTo>
                <a:lnTo>
                  <a:pt x="290957" y="369684"/>
                </a:lnTo>
                <a:lnTo>
                  <a:pt x="249897" y="387134"/>
                </a:lnTo>
                <a:lnTo>
                  <a:pt x="204292" y="393319"/>
                </a:lnTo>
                <a:lnTo>
                  <a:pt x="158699" y="387134"/>
                </a:lnTo>
                <a:lnTo>
                  <a:pt x="117640" y="369684"/>
                </a:lnTo>
                <a:lnTo>
                  <a:pt x="82791" y="342671"/>
                </a:lnTo>
                <a:lnTo>
                  <a:pt x="55829" y="307746"/>
                </a:lnTo>
                <a:lnTo>
                  <a:pt x="38430" y="266598"/>
                </a:lnTo>
                <a:lnTo>
                  <a:pt x="32258" y="220903"/>
                </a:lnTo>
                <a:lnTo>
                  <a:pt x="38430" y="175209"/>
                </a:lnTo>
                <a:lnTo>
                  <a:pt x="55829" y="134061"/>
                </a:lnTo>
                <a:lnTo>
                  <a:pt x="82791" y="99136"/>
                </a:lnTo>
                <a:lnTo>
                  <a:pt x="117640" y="72123"/>
                </a:lnTo>
                <a:lnTo>
                  <a:pt x="158699" y="54686"/>
                </a:lnTo>
                <a:lnTo>
                  <a:pt x="204292" y="48488"/>
                </a:lnTo>
                <a:lnTo>
                  <a:pt x="227736" y="50088"/>
                </a:lnTo>
                <a:lnTo>
                  <a:pt x="250329" y="54762"/>
                </a:lnTo>
                <a:lnTo>
                  <a:pt x="271805" y="62357"/>
                </a:lnTo>
                <a:lnTo>
                  <a:pt x="291934" y="72745"/>
                </a:lnTo>
                <a:lnTo>
                  <a:pt x="289242" y="51193"/>
                </a:lnTo>
                <a:lnTo>
                  <a:pt x="254635" y="22364"/>
                </a:lnTo>
                <a:lnTo>
                  <a:pt x="204292" y="16154"/>
                </a:lnTo>
                <a:lnTo>
                  <a:pt x="157429" y="21564"/>
                </a:lnTo>
                <a:lnTo>
                  <a:pt x="114414" y="36957"/>
                </a:lnTo>
                <a:lnTo>
                  <a:pt x="76492" y="61112"/>
                </a:lnTo>
                <a:lnTo>
                  <a:pt x="44856" y="92824"/>
                </a:lnTo>
                <a:lnTo>
                  <a:pt x="20751" y="130835"/>
                </a:lnTo>
                <a:lnTo>
                  <a:pt x="5384" y="173939"/>
                </a:lnTo>
                <a:lnTo>
                  <a:pt x="0" y="220903"/>
                </a:lnTo>
                <a:lnTo>
                  <a:pt x="5384" y="267868"/>
                </a:lnTo>
                <a:lnTo>
                  <a:pt x="20751" y="310972"/>
                </a:lnTo>
                <a:lnTo>
                  <a:pt x="44856" y="348983"/>
                </a:lnTo>
                <a:lnTo>
                  <a:pt x="76492" y="380682"/>
                </a:lnTo>
                <a:lnTo>
                  <a:pt x="114414" y="404850"/>
                </a:lnTo>
                <a:lnTo>
                  <a:pt x="157429" y="420243"/>
                </a:lnTo>
                <a:lnTo>
                  <a:pt x="204292" y="425640"/>
                </a:lnTo>
                <a:lnTo>
                  <a:pt x="251167" y="420243"/>
                </a:lnTo>
                <a:lnTo>
                  <a:pt x="294170" y="404850"/>
                </a:lnTo>
                <a:lnTo>
                  <a:pt x="332105" y="380682"/>
                </a:lnTo>
                <a:lnTo>
                  <a:pt x="363740" y="348983"/>
                </a:lnTo>
                <a:lnTo>
                  <a:pt x="387845" y="310972"/>
                </a:lnTo>
                <a:lnTo>
                  <a:pt x="403199" y="267868"/>
                </a:lnTo>
                <a:lnTo>
                  <a:pt x="408597" y="220903"/>
                </a:lnTo>
                <a:close/>
              </a:path>
              <a:path w="424814" h="426085" extrusionOk="0">
                <a:moveTo>
                  <a:pt x="424726" y="53886"/>
                </a:moveTo>
                <a:lnTo>
                  <a:pt x="376339" y="48488"/>
                </a:lnTo>
                <a:lnTo>
                  <a:pt x="370967" y="0"/>
                </a:lnTo>
                <a:lnTo>
                  <a:pt x="311823" y="59270"/>
                </a:lnTo>
                <a:lnTo>
                  <a:pt x="315048" y="87287"/>
                </a:lnTo>
                <a:lnTo>
                  <a:pt x="229031" y="173494"/>
                </a:lnTo>
                <a:lnTo>
                  <a:pt x="223189" y="170891"/>
                </a:lnTo>
                <a:lnTo>
                  <a:pt x="216992" y="168846"/>
                </a:lnTo>
                <a:lnTo>
                  <a:pt x="210502" y="167513"/>
                </a:lnTo>
                <a:lnTo>
                  <a:pt x="203758" y="167030"/>
                </a:lnTo>
                <a:lnTo>
                  <a:pt x="182880" y="171272"/>
                </a:lnTo>
                <a:lnTo>
                  <a:pt x="165785" y="182854"/>
                </a:lnTo>
                <a:lnTo>
                  <a:pt x="154241" y="199986"/>
                </a:lnTo>
                <a:lnTo>
                  <a:pt x="149999" y="220903"/>
                </a:lnTo>
                <a:lnTo>
                  <a:pt x="154241" y="241820"/>
                </a:lnTo>
                <a:lnTo>
                  <a:pt x="165785" y="258953"/>
                </a:lnTo>
                <a:lnTo>
                  <a:pt x="182880" y="270535"/>
                </a:lnTo>
                <a:lnTo>
                  <a:pt x="203758" y="274777"/>
                </a:lnTo>
                <a:lnTo>
                  <a:pt x="224637" y="270535"/>
                </a:lnTo>
                <a:lnTo>
                  <a:pt x="241731" y="258953"/>
                </a:lnTo>
                <a:lnTo>
                  <a:pt x="253276" y="241820"/>
                </a:lnTo>
                <a:lnTo>
                  <a:pt x="257517" y="220903"/>
                </a:lnTo>
                <a:lnTo>
                  <a:pt x="257124" y="214223"/>
                </a:lnTo>
                <a:lnTo>
                  <a:pt x="255981" y="207911"/>
                </a:lnTo>
                <a:lnTo>
                  <a:pt x="254114" y="201891"/>
                </a:lnTo>
                <a:lnTo>
                  <a:pt x="251612" y="196126"/>
                </a:lnTo>
                <a:lnTo>
                  <a:pt x="337629" y="109918"/>
                </a:lnTo>
                <a:lnTo>
                  <a:pt x="365582" y="113144"/>
                </a:lnTo>
                <a:lnTo>
                  <a:pt x="424726" y="53886"/>
                </a:lnTo>
                <a:close/>
              </a:path>
            </a:pathLst>
          </a:custGeom>
          <a:solidFill>
            <a:srgbClr val="FFC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p:nvPr/>
        </p:nvSpPr>
        <p:spPr>
          <a:xfrm>
            <a:off x="11876913" y="6539280"/>
            <a:ext cx="1296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13</a:t>
            </a:r>
            <a:endParaRPr sz="800">
              <a:latin typeface="Calibri"/>
              <a:ea typeface="Calibri"/>
              <a:cs typeface="Calibri"/>
              <a:sym typeface="Calibri"/>
            </a:endParaRPr>
          </a:p>
        </p:txBody>
      </p:sp>
      <p:sp>
        <p:nvSpPr>
          <p:cNvPr id="567" name="Google Shape;567;p37"/>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Hosting a Shiny App</a:t>
            </a:r>
            <a:endParaRPr sz="3200" dirty="0">
              <a:latin typeface="Calibri"/>
              <a:ea typeface="Calibri"/>
              <a:cs typeface="Calibri"/>
            </a:endParaRPr>
          </a:p>
        </p:txBody>
      </p:sp>
      <p:sp>
        <p:nvSpPr>
          <p:cNvPr id="568" name="Google Shape;568;p37"/>
          <p:cNvSpPr txBox="1"/>
          <p:nvPr/>
        </p:nvSpPr>
        <p:spPr>
          <a:xfrm>
            <a:off x="537026" y="1859353"/>
            <a:ext cx="4284954"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Shiny creates a web application, so connection to a server must be available at all times!</a:t>
            </a:r>
          </a:p>
          <a:p>
            <a:pPr marL="0" lvl="0" indent="0" algn="l" rtl="0">
              <a:spcBef>
                <a:spcPts val="0"/>
              </a:spcBef>
              <a:spcAft>
                <a:spcPts val="0"/>
              </a:spcAft>
              <a:buNone/>
            </a:pPr>
            <a:endParaRPr lang="en-US"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Options to host your application:</a:t>
            </a:r>
            <a:endParaRPr dirty="0">
              <a:latin typeface="Calibri"/>
              <a:ea typeface="Calibri"/>
              <a:cs typeface="Calibri"/>
              <a:sym typeface="Calibri"/>
            </a:endParaRPr>
          </a:p>
          <a:p>
            <a:pPr marL="457200" lvl="0" indent="-349250" algn="l" rtl="0">
              <a:spcBef>
                <a:spcPts val="0"/>
              </a:spcBef>
              <a:spcAft>
                <a:spcPts val="0"/>
              </a:spcAft>
              <a:buSzPts val="1900"/>
              <a:buFont typeface="Calibri"/>
              <a:buChar char="●"/>
            </a:pPr>
            <a:r>
              <a:rPr lang="en-US" dirty="0">
                <a:latin typeface="Calibri"/>
                <a:ea typeface="Calibri"/>
                <a:cs typeface="Calibri"/>
                <a:sym typeface="Calibri"/>
              </a:rPr>
              <a:t>Run it locally: creates an application accessible at </a:t>
            </a:r>
            <a:r>
              <a:rPr lang="en-US" u="sng" dirty="0">
                <a:solidFill>
                  <a:schemeClr val="hlink"/>
                </a:solidFill>
                <a:latin typeface="Calibri"/>
                <a:ea typeface="Calibri"/>
                <a:cs typeface="Calibri"/>
                <a:sym typeface="Calibri"/>
                <a:hlinkClick r:id="rId3"/>
              </a:rPr>
              <a:t>http://localhost:6504</a:t>
            </a:r>
            <a:r>
              <a:rPr lang="en-US" dirty="0">
                <a:latin typeface="Calibri"/>
                <a:ea typeface="Calibri"/>
                <a:cs typeface="Calibri"/>
                <a:sym typeface="Calibri"/>
              </a:rPr>
              <a:t> or </a:t>
            </a:r>
            <a:r>
              <a:rPr lang="en-US" u="sng" dirty="0">
                <a:solidFill>
                  <a:schemeClr val="hlink"/>
                </a:solidFill>
                <a:latin typeface="Calibri"/>
                <a:ea typeface="Calibri"/>
                <a:cs typeface="Calibri"/>
                <a:sym typeface="Calibri"/>
                <a:hlinkClick r:id="rId4"/>
              </a:rPr>
              <a:t>http://127.0.0.1:6504</a:t>
            </a:r>
            <a:r>
              <a:rPr lang="en-US" dirty="0">
                <a:latin typeface="Calibri"/>
                <a:ea typeface="Calibri"/>
                <a:cs typeface="Calibri"/>
                <a:sym typeface="Calibri"/>
              </a:rPr>
              <a:t> (you may have to denote a port number)</a:t>
            </a:r>
            <a:endParaRPr dirty="0">
              <a:latin typeface="Calibri"/>
              <a:ea typeface="Calibri"/>
              <a:cs typeface="Calibri"/>
              <a:sym typeface="Calibri"/>
            </a:endParaRPr>
          </a:p>
          <a:p>
            <a:pPr marL="457200" lvl="0" indent="-349250" algn="l" rtl="0">
              <a:spcBef>
                <a:spcPts val="0"/>
              </a:spcBef>
              <a:spcAft>
                <a:spcPts val="0"/>
              </a:spcAft>
              <a:buSzPts val="1900"/>
              <a:buFont typeface="Calibri"/>
              <a:buChar char="●"/>
            </a:pPr>
            <a:r>
              <a:rPr lang="en-US" dirty="0">
                <a:latin typeface="Calibri"/>
                <a:ea typeface="Calibri"/>
                <a:cs typeface="Calibri"/>
                <a:sym typeface="Calibri"/>
              </a:rPr>
              <a:t>Run it in the cloud using shinyapps.io (limited options and not for confidential information)</a:t>
            </a:r>
            <a:endParaRPr dirty="0">
              <a:latin typeface="Calibri"/>
              <a:ea typeface="Calibri"/>
              <a:cs typeface="Calibri"/>
              <a:sym typeface="Calibri"/>
            </a:endParaRPr>
          </a:p>
          <a:p>
            <a:pPr marL="457200" lvl="0" indent="-349250" algn="l" rtl="0">
              <a:spcBef>
                <a:spcPts val="0"/>
              </a:spcBef>
              <a:spcAft>
                <a:spcPts val="0"/>
              </a:spcAft>
              <a:buSzPts val="1900"/>
              <a:buFont typeface="Calibri"/>
              <a:buChar char="●"/>
            </a:pPr>
            <a:r>
              <a:rPr lang="en-US" dirty="0">
                <a:latin typeface="Calibri"/>
                <a:ea typeface="Calibri"/>
                <a:cs typeface="Calibri"/>
                <a:sym typeface="Calibri"/>
              </a:rPr>
              <a:t>Run a Shiny Server within your network</a:t>
            </a:r>
            <a:endParaRPr dirty="0">
              <a:latin typeface="Calibri"/>
              <a:ea typeface="Calibri"/>
              <a:cs typeface="Calibri"/>
              <a:sym typeface="Calibri"/>
            </a:endParaRPr>
          </a:p>
        </p:txBody>
      </p:sp>
      <p:pic>
        <p:nvPicPr>
          <p:cNvPr id="569" name="Google Shape;569;p37"/>
          <p:cNvPicPr preferRelativeResize="0"/>
          <p:nvPr/>
        </p:nvPicPr>
        <p:blipFill>
          <a:blip r:embed="rId5">
            <a:alphaModFix/>
          </a:blip>
          <a:stretch>
            <a:fillRect/>
          </a:stretch>
        </p:blipFill>
        <p:spPr>
          <a:xfrm>
            <a:off x="5523677" y="1329157"/>
            <a:ext cx="6013551" cy="45563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8"/>
          <p:cNvSpPr txBox="1"/>
          <p:nvPr/>
        </p:nvSpPr>
        <p:spPr>
          <a:xfrm>
            <a:off x="11876913" y="6539280"/>
            <a:ext cx="129600" cy="135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Calibri"/>
                <a:ea typeface="Calibri"/>
                <a:cs typeface="Calibri"/>
                <a:sym typeface="Calibri"/>
              </a:rPr>
              <a:t>13</a:t>
            </a:r>
            <a:endParaRPr sz="800">
              <a:latin typeface="Calibri"/>
              <a:ea typeface="Calibri"/>
              <a:cs typeface="Calibri"/>
              <a:sym typeface="Calibri"/>
            </a:endParaRPr>
          </a:p>
        </p:txBody>
      </p:sp>
      <p:sp>
        <p:nvSpPr>
          <p:cNvPr id="575" name="Google Shape;575;p38"/>
          <p:cNvSpPr txBox="1">
            <a:spLocks noGrp="1"/>
          </p:cNvSpPr>
          <p:nvPr>
            <p:ph type="title"/>
          </p:nvPr>
        </p:nvSpPr>
        <p:spPr>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rPr>
              <a:t>Shiny Resources</a:t>
            </a:r>
            <a:endParaRPr sz="3200" dirty="0">
              <a:latin typeface="Calibri"/>
              <a:ea typeface="Calibri"/>
              <a:cs typeface="Calibri"/>
            </a:endParaRPr>
          </a:p>
        </p:txBody>
      </p:sp>
      <p:sp>
        <p:nvSpPr>
          <p:cNvPr id="576" name="Google Shape;576;p38"/>
          <p:cNvSpPr txBox="1"/>
          <p:nvPr/>
        </p:nvSpPr>
        <p:spPr>
          <a:xfrm>
            <a:off x="424111" y="1520816"/>
            <a:ext cx="10384229" cy="2646848"/>
          </a:xfrm>
          <a:prstGeom prst="rect">
            <a:avLst/>
          </a:prstGeom>
          <a:noFill/>
          <a:ln>
            <a:noFill/>
          </a:ln>
        </p:spPr>
        <p:txBody>
          <a:bodyPr spcFirstLastPara="1" wrap="square" lIns="91425" tIns="91425" rIns="91425" bIns="91425" anchor="t" anchorCtr="0">
            <a:spAutoFit/>
          </a:bodyPr>
          <a:lstStyle/>
          <a:p>
            <a:pPr marL="311150" lvl="0" indent="-285750" algn="l" rtl="0">
              <a:spcBef>
                <a:spcPts val="0"/>
              </a:spcBef>
              <a:spcAft>
                <a:spcPts val="0"/>
              </a:spcAft>
              <a:buSzPts val="3200"/>
              <a:buFont typeface="Arial" panose="020B0604020202020204" pitchFamily="34" charset="0"/>
              <a:buChar char="•"/>
            </a:pPr>
            <a:r>
              <a:rPr lang="en-US" sz="1600" u="sng" dirty="0">
                <a:solidFill>
                  <a:schemeClr val="hlink"/>
                </a:solidFill>
                <a:hlinkClick r:id="rId3"/>
              </a:rPr>
              <a:t>https://mastering-shiny.org/</a:t>
            </a:r>
            <a:r>
              <a:rPr lang="en-US" sz="1600" dirty="0">
                <a:solidFill>
                  <a:schemeClr val="dk1"/>
                </a:solidFill>
              </a:rPr>
              <a:t> - a general guide</a:t>
            </a:r>
            <a:endParaRPr sz="1600" dirty="0">
              <a:solidFill>
                <a:schemeClr val="dk1"/>
              </a:solidFill>
            </a:endParaRPr>
          </a:p>
          <a:p>
            <a:pPr marL="311150" lvl="0" indent="-285750" algn="l" rtl="0">
              <a:spcBef>
                <a:spcPts val="0"/>
              </a:spcBef>
              <a:spcAft>
                <a:spcPts val="0"/>
              </a:spcAft>
              <a:buClr>
                <a:schemeClr val="dk1"/>
              </a:buClr>
              <a:buSzPts val="3200"/>
              <a:buFont typeface="Arial" panose="020B0604020202020204" pitchFamily="34" charset="0"/>
              <a:buChar char="•"/>
            </a:pPr>
            <a:r>
              <a:rPr lang="en-US" sz="1600" u="sng" dirty="0">
                <a:solidFill>
                  <a:schemeClr val="hlink"/>
                </a:solidFill>
                <a:hlinkClick r:id="rId4"/>
              </a:rPr>
              <a:t>https://shiny.rstudio.com/gallery/</a:t>
            </a:r>
            <a:r>
              <a:rPr lang="en-US" sz="1600" dirty="0">
                <a:solidFill>
                  <a:schemeClr val="dk1"/>
                </a:solidFill>
              </a:rPr>
              <a:t> - a set of examples that you can retool for your project</a:t>
            </a:r>
            <a:endParaRPr sz="1600" dirty="0">
              <a:solidFill>
                <a:schemeClr val="dk1"/>
              </a:solidFill>
            </a:endParaRPr>
          </a:p>
          <a:p>
            <a:pPr marL="311150" lvl="0" indent="-285750" algn="l" rtl="0">
              <a:spcBef>
                <a:spcPts val="0"/>
              </a:spcBef>
              <a:spcAft>
                <a:spcPts val="0"/>
              </a:spcAft>
              <a:buClr>
                <a:schemeClr val="dk1"/>
              </a:buClr>
              <a:buSzPts val="3200"/>
              <a:buFont typeface="Arial" panose="020B0604020202020204" pitchFamily="34" charset="0"/>
              <a:buChar char="•"/>
            </a:pPr>
            <a:r>
              <a:rPr lang="en-US" sz="1600" u="sng" dirty="0">
                <a:solidFill>
                  <a:schemeClr val="hlink"/>
                </a:solidFill>
                <a:hlinkClick r:id="rId5"/>
              </a:rPr>
              <a:t>https://rstudio.github.io/shinydashboard/index.html</a:t>
            </a:r>
            <a:r>
              <a:rPr lang="en-US" sz="1600" dirty="0">
                <a:solidFill>
                  <a:schemeClr val="dk1"/>
                </a:solidFill>
              </a:rPr>
              <a:t> - a set of extensions to create dashboards in Shiny</a:t>
            </a:r>
            <a:endParaRPr sz="1600" dirty="0">
              <a:solidFill>
                <a:schemeClr val="dk1"/>
              </a:solidFill>
            </a:endParaRPr>
          </a:p>
          <a:p>
            <a:pPr marL="0" lvl="0" indent="0" algn="l" rtl="0">
              <a:spcBef>
                <a:spcPts val="0"/>
              </a:spcBef>
              <a:spcAft>
                <a:spcPts val="0"/>
              </a:spcAft>
              <a:buNone/>
            </a:pPr>
            <a:endParaRPr lang="en-US" sz="1600" dirty="0">
              <a:solidFill>
                <a:schemeClr val="dk1"/>
              </a:solidFill>
            </a:endParaRPr>
          </a:p>
          <a:p>
            <a:pPr marL="0" lvl="0" indent="0" algn="l" rtl="0">
              <a:spcBef>
                <a:spcPts val="0"/>
              </a:spcBef>
              <a:spcAft>
                <a:spcPts val="0"/>
              </a:spcAft>
              <a:buNone/>
            </a:pPr>
            <a:endParaRPr lang="en-US" sz="1600" dirty="0">
              <a:solidFill>
                <a:schemeClr val="dk1"/>
              </a:solidFill>
            </a:endParaRPr>
          </a:p>
          <a:p>
            <a:pPr marL="0" lvl="0" indent="0" algn="l" rtl="0">
              <a:spcBef>
                <a:spcPts val="0"/>
              </a:spcBef>
              <a:spcAft>
                <a:spcPts val="0"/>
              </a:spcAft>
              <a:buNone/>
            </a:pPr>
            <a:endParaRPr lang="en-US"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US" sz="1600" dirty="0">
                <a:solidFill>
                  <a:schemeClr val="dk1"/>
                </a:solidFill>
              </a:rPr>
              <a:t>Static alternatives in R (</a:t>
            </a:r>
            <a:r>
              <a:rPr lang="en-US" sz="1600" dirty="0" err="1">
                <a:solidFill>
                  <a:schemeClr val="dk1"/>
                </a:solidFill>
              </a:rPr>
              <a:t>flexdashboard</a:t>
            </a:r>
            <a:r>
              <a:rPr lang="en-US" sz="1600" dirty="0">
                <a:solidFill>
                  <a:schemeClr val="dk1"/>
                </a:solidFill>
              </a:rPr>
              <a:t>)</a:t>
            </a:r>
            <a:endParaRPr sz="1600" dirty="0">
              <a:solidFill>
                <a:schemeClr val="dk1"/>
              </a:solidFill>
            </a:endParaRPr>
          </a:p>
          <a:p>
            <a:pPr marL="311150" lvl="0" indent="-285750" algn="l" rtl="0">
              <a:spcBef>
                <a:spcPts val="0"/>
              </a:spcBef>
              <a:spcAft>
                <a:spcPts val="0"/>
              </a:spcAft>
              <a:buClr>
                <a:schemeClr val="dk1"/>
              </a:buClr>
              <a:buSzPts val="3200"/>
              <a:buFont typeface="Arial" panose="020B0604020202020204" pitchFamily="34" charset="0"/>
              <a:buChar char="•"/>
            </a:pPr>
            <a:r>
              <a:rPr lang="en-US" sz="1600" u="sng" dirty="0">
                <a:solidFill>
                  <a:schemeClr val="hlink"/>
                </a:solidFill>
                <a:hlinkClick r:id="rId6"/>
              </a:rPr>
              <a:t>https://pkgs.rstudio.com/flexdashboard/</a:t>
            </a:r>
            <a:r>
              <a:rPr lang="en-US" sz="1600" dirty="0">
                <a:solidFill>
                  <a:schemeClr val="dk1"/>
                </a:solidFill>
              </a:rPr>
              <a:t> </a:t>
            </a:r>
            <a:endParaRPr sz="1600" dirty="0">
              <a:solidFill>
                <a:schemeClr val="dk1"/>
              </a:solidFill>
            </a:endParaRPr>
          </a:p>
          <a:p>
            <a:pPr marL="311150" lvl="0" indent="-285750" algn="l" rtl="0">
              <a:spcBef>
                <a:spcPts val="0"/>
              </a:spcBef>
              <a:spcAft>
                <a:spcPts val="0"/>
              </a:spcAft>
              <a:buClr>
                <a:schemeClr val="dk1"/>
              </a:buClr>
              <a:buSzPts val="3200"/>
              <a:buFont typeface="Arial" panose="020B0604020202020204" pitchFamily="34" charset="0"/>
              <a:buChar char="•"/>
            </a:pPr>
            <a:r>
              <a:rPr lang="en-US" sz="1600" u="sng" dirty="0">
                <a:solidFill>
                  <a:schemeClr val="hlink"/>
                </a:solidFill>
                <a:hlinkClick r:id="rId7"/>
              </a:rPr>
              <a:t>https://rstudio.github.io/flexdashboard/articles/examples.html</a:t>
            </a:r>
            <a:r>
              <a:rPr lang="en-US" sz="1600" dirty="0">
                <a:solidFill>
                  <a:schemeClr val="dk1"/>
                </a:solidFill>
              </a:rPr>
              <a:t> </a:t>
            </a:r>
            <a:endParaRPr sz="1600"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0"/>
          <p:cNvSpPr txBox="1">
            <a:spLocks noGrp="1"/>
          </p:cNvSpPr>
          <p:nvPr>
            <p:ph type="title" idx="4294967295"/>
          </p:nvPr>
        </p:nvSpPr>
        <p:spPr>
          <a:xfrm>
            <a:off x="228600" y="60325"/>
            <a:ext cx="11963400" cy="936139"/>
          </a:xfrm>
          <a:prstGeom prst="rect">
            <a:avLst/>
          </a:prstGeom>
          <a:noFill/>
          <a:ln>
            <a:noFill/>
          </a:ln>
        </p:spPr>
        <p:txBody>
          <a:bodyPr spcFirstLastPara="1" wrap="square" lIns="0" tIns="104125" rIns="0" bIns="0" anchor="t" anchorCtr="0">
            <a:spAutoFit/>
          </a:bodyPr>
          <a:lstStyle/>
          <a:p>
            <a:pPr marL="12700" marR="5080" lvl="0" indent="0" algn="l" rtl="0">
              <a:lnSpc>
                <a:spcPct val="90000"/>
              </a:lnSpc>
              <a:spcBef>
                <a:spcPts val="0"/>
              </a:spcBef>
              <a:spcAft>
                <a:spcPts val="0"/>
              </a:spcAft>
              <a:buNone/>
            </a:pPr>
            <a:endParaRPr sz="6000" dirty="0">
              <a:latin typeface="Calibri"/>
              <a:ea typeface="Calibri"/>
              <a:cs typeface="Calibri"/>
              <a:sym typeface="Calibri"/>
            </a:endParaRPr>
          </a:p>
        </p:txBody>
      </p:sp>
      <p:sp>
        <p:nvSpPr>
          <p:cNvPr id="3" name="Title 4">
            <a:extLst>
              <a:ext uri="{FF2B5EF4-FFF2-40B4-BE49-F238E27FC236}">
                <a16:creationId xmlns:a16="http://schemas.microsoft.com/office/drawing/2014/main" id="{712B592F-3E70-715C-5BC9-1B0FB33CEEA6}"/>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(Marketing) Segmentation Project</a:t>
            </a:r>
            <a:endParaRPr lang="en-US" sz="4400" b="1" dirty="0">
              <a:solidFill>
                <a:srgbClr val="2663BC"/>
              </a:solidFill>
              <a:latin typeface="Söhne"/>
            </a:endParaRPr>
          </a:p>
        </p:txBody>
      </p:sp>
      <p:sp>
        <p:nvSpPr>
          <p:cNvPr id="4" name="Subtitle 5">
            <a:extLst>
              <a:ext uri="{FF2B5EF4-FFF2-40B4-BE49-F238E27FC236}">
                <a16:creationId xmlns:a16="http://schemas.microsoft.com/office/drawing/2014/main" id="{1D224EB9-4452-271E-BB10-732E1120728C}"/>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An Introduction</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pSp>
        <p:nvGrpSpPr>
          <p:cNvPr id="6" name="Group 5">
            <a:extLst>
              <a:ext uri="{FF2B5EF4-FFF2-40B4-BE49-F238E27FC236}">
                <a16:creationId xmlns:a16="http://schemas.microsoft.com/office/drawing/2014/main" id="{BDA8D668-3B37-3F93-9EBF-263CE2C6FCEE}"/>
              </a:ext>
            </a:extLst>
          </p:cNvPr>
          <p:cNvGrpSpPr/>
          <p:nvPr/>
        </p:nvGrpSpPr>
        <p:grpSpPr>
          <a:xfrm>
            <a:off x="740849" y="1055890"/>
            <a:ext cx="1976066" cy="1976066"/>
            <a:chOff x="740849" y="1055890"/>
            <a:chExt cx="1976066" cy="1976066"/>
          </a:xfrm>
        </p:grpSpPr>
        <p:pic>
          <p:nvPicPr>
            <p:cNvPr id="4" name="Picture 3" descr="Position papers | FESE">
              <a:extLst>
                <a:ext uri="{FF2B5EF4-FFF2-40B4-BE49-F238E27FC236}">
                  <a16:creationId xmlns:a16="http://schemas.microsoft.com/office/drawing/2014/main" id="{8DD965CB-CB22-D6F0-9A5C-C7B698C20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49" y="1055890"/>
              <a:ext cx="1976066" cy="1976066"/>
            </a:xfrm>
            <a:prstGeom prst="rect">
              <a:avLst/>
            </a:prstGeom>
            <a:solidFill>
              <a:schemeClr val="lt1"/>
            </a:solidFill>
          </p:spPr>
        </p:pic>
        <p:pic>
          <p:nvPicPr>
            <p:cNvPr id="1026" name="Picture 2" descr="Gears machine work icon Royalty Free Vector Image">
              <a:extLst>
                <a:ext uri="{FF2B5EF4-FFF2-40B4-BE49-F238E27FC236}">
                  <a16:creationId xmlns:a16="http://schemas.microsoft.com/office/drawing/2014/main" id="{33E4A7DA-6B18-1FD9-0B92-9A504F0A7206}"/>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530"/>
            <a:stretch/>
          </p:blipFill>
          <p:spPr bwMode="auto">
            <a:xfrm>
              <a:off x="1187373" y="1689972"/>
              <a:ext cx="924510" cy="959757"/>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Google Shape;74;p11"/>
          <p:cNvSpPr txBox="1">
            <a:spLocks noGrp="1"/>
          </p:cNvSpPr>
          <p:nvPr>
            <p:ph type="title"/>
          </p:nvPr>
        </p:nvSpPr>
        <p:spPr>
          <a:xfrm>
            <a:off x="228600" y="59830"/>
            <a:ext cx="11963400" cy="713898"/>
          </a:xfrm>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sym typeface="Calibri"/>
              </a:rPr>
              <a:t>Segmentation and Profiling Project – Overview</a:t>
            </a:r>
            <a:endParaRPr sz="3200" dirty="0">
              <a:latin typeface="Calibri"/>
              <a:ea typeface="Calibri"/>
              <a:cs typeface="Calibri"/>
            </a:endParaRPr>
          </a:p>
        </p:txBody>
      </p:sp>
      <p:sp>
        <p:nvSpPr>
          <p:cNvPr id="75" name="Google Shape;75;p11"/>
          <p:cNvSpPr txBox="1"/>
          <p:nvPr/>
        </p:nvSpPr>
        <p:spPr>
          <a:xfrm>
            <a:off x="1028224" y="3504394"/>
            <a:ext cx="5293636" cy="2330382"/>
          </a:xfrm>
          <a:prstGeom prst="rect">
            <a:avLst/>
          </a:prstGeom>
          <a:noFill/>
          <a:ln>
            <a:noFill/>
          </a:ln>
        </p:spPr>
        <p:txBody>
          <a:bodyPr spcFirstLastPara="1" wrap="square" lIns="0" tIns="12700" rIns="0" bIns="0" anchor="t" anchorCtr="0">
            <a:spAutoFit/>
          </a:bodyPr>
          <a:lstStyle/>
          <a:p>
            <a:pPr marR="5080" lvl="0" algn="l" rtl="0">
              <a:lnSpc>
                <a:spcPct val="110000"/>
              </a:lnSpc>
              <a:spcBef>
                <a:spcPts val="5"/>
              </a:spcBef>
              <a:spcAft>
                <a:spcPts val="0"/>
              </a:spcAft>
              <a:buSzPts val="2000"/>
            </a:pPr>
            <a:r>
              <a:rPr lang="en-US" dirty="0">
                <a:latin typeface="Calibri"/>
                <a:ea typeface="Calibri"/>
                <a:cs typeface="Calibri"/>
                <a:sym typeface="Calibri"/>
              </a:rPr>
              <a:t>There are numerous ways of identifying distinct customer segments – e.g., customers may be grouped based on </a:t>
            </a:r>
            <a:r>
              <a:rPr lang="en-US" i="1" dirty="0">
                <a:latin typeface="Calibri"/>
                <a:ea typeface="Calibri"/>
                <a:cs typeface="Calibri"/>
                <a:sym typeface="Calibri"/>
              </a:rPr>
              <a:t>type and volume of past purchases, demographic similarities or preferences, behaviors, needs and attitudes, </a:t>
            </a:r>
            <a:r>
              <a:rPr lang="en-US" dirty="0">
                <a:latin typeface="Calibri"/>
                <a:ea typeface="Calibri"/>
                <a:cs typeface="Calibri"/>
                <a:sym typeface="Calibri"/>
              </a:rPr>
              <a:t>etc. Furthermore, depending on which base of groupings are selected, and what descriptive characteristics are chosen, the resultant structure and insights from the customer base will be different based on the different selection of driver variables and approaches. Selection of a segmentation approach also depend on specific business objectives or strategies.</a:t>
            </a:r>
            <a:endParaRPr dirty="0">
              <a:latin typeface="Calibri"/>
              <a:ea typeface="Calibri"/>
              <a:cs typeface="Calibri"/>
              <a:sym typeface="Calibri"/>
            </a:endParaRPr>
          </a:p>
          <a:p>
            <a:pPr marR="0" lvl="0" algn="l" rtl="0">
              <a:lnSpc>
                <a:spcPct val="100000"/>
              </a:lnSpc>
              <a:spcBef>
                <a:spcPts val="0"/>
              </a:spcBef>
              <a:spcAft>
                <a:spcPts val="0"/>
              </a:spcAft>
            </a:pPr>
            <a:endParaRPr sz="1200" dirty="0">
              <a:latin typeface="Calibri"/>
              <a:ea typeface="Calibri"/>
              <a:cs typeface="Calibri"/>
              <a:sym typeface="Calibri"/>
            </a:endParaRPr>
          </a:p>
        </p:txBody>
      </p:sp>
      <p:pic>
        <p:nvPicPr>
          <p:cNvPr id="3" name="Picture 2" descr="A group of people around a blue arrow&#10;&#10;Description automatically generated">
            <a:extLst>
              <a:ext uri="{FF2B5EF4-FFF2-40B4-BE49-F238E27FC236}">
                <a16:creationId xmlns:a16="http://schemas.microsoft.com/office/drawing/2014/main" id="{45C816F3-F80D-D098-E2AD-458C7F7B7825}"/>
              </a:ext>
            </a:extLst>
          </p:cNvPr>
          <p:cNvPicPr>
            <a:picLocks noChangeAspect="1"/>
          </p:cNvPicPr>
          <p:nvPr/>
        </p:nvPicPr>
        <p:blipFill>
          <a:blip r:embed="rId5"/>
          <a:stretch>
            <a:fillRect/>
          </a:stretch>
        </p:blipFill>
        <p:spPr>
          <a:xfrm>
            <a:off x="6929673" y="2043923"/>
            <a:ext cx="5015391" cy="3761543"/>
          </a:xfrm>
          <a:prstGeom prst="rect">
            <a:avLst/>
          </a:prstGeom>
        </p:spPr>
      </p:pic>
      <p:sp>
        <p:nvSpPr>
          <p:cNvPr id="5" name="TextBox 1">
            <a:extLst>
              <a:ext uri="{FF2B5EF4-FFF2-40B4-BE49-F238E27FC236}">
                <a16:creationId xmlns:a16="http://schemas.microsoft.com/office/drawing/2014/main" id="{E43BFDC7-8DBC-FEDF-EE07-E642DA44537B}"/>
              </a:ext>
            </a:extLst>
          </p:cNvPr>
          <p:cNvSpPr txBox="1"/>
          <p:nvPr/>
        </p:nvSpPr>
        <p:spPr>
          <a:xfrm>
            <a:off x="98374" y="755869"/>
            <a:ext cx="4480203" cy="461665"/>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75000"/>
                    <a:lumOff val="25000"/>
                  </a:schemeClr>
                </a:solidFill>
                <a:latin typeface="Calibri"/>
                <a:ea typeface="Calibri"/>
                <a:cs typeface="Calibri"/>
              </a:rPr>
              <a:t>Segmentation (final) Project</a:t>
            </a:r>
          </a:p>
        </p:txBody>
      </p:sp>
      <p:sp>
        <p:nvSpPr>
          <p:cNvPr id="7" name="Google Shape;75;p11">
            <a:extLst>
              <a:ext uri="{FF2B5EF4-FFF2-40B4-BE49-F238E27FC236}">
                <a16:creationId xmlns:a16="http://schemas.microsoft.com/office/drawing/2014/main" id="{30B8C74A-9392-5055-212F-7B5D88D3482D}"/>
              </a:ext>
            </a:extLst>
          </p:cNvPr>
          <p:cNvSpPr txBox="1"/>
          <p:nvPr/>
        </p:nvSpPr>
        <p:spPr>
          <a:xfrm>
            <a:off x="3569116" y="1459257"/>
            <a:ext cx="8186515" cy="908454"/>
          </a:xfrm>
          <a:prstGeom prst="rect">
            <a:avLst/>
          </a:prstGeom>
          <a:noFill/>
          <a:ln>
            <a:noFill/>
          </a:ln>
        </p:spPr>
        <p:txBody>
          <a:bodyPr spcFirstLastPara="1" wrap="square" lIns="0" tIns="12700" rIns="0" bIns="0" anchor="t" anchorCtr="0">
            <a:spAutoFit/>
          </a:bodyPr>
          <a:lstStyle/>
          <a:p>
            <a:pPr marR="213995" lvl="0" algn="l" rtl="0">
              <a:lnSpc>
                <a:spcPct val="110000"/>
              </a:lnSpc>
              <a:spcBef>
                <a:spcPts val="0"/>
              </a:spcBef>
              <a:spcAft>
                <a:spcPts val="0"/>
              </a:spcAft>
              <a:buSzPts val="2000"/>
            </a:pPr>
            <a:r>
              <a:rPr lang="en-US" dirty="0">
                <a:latin typeface="Calibri"/>
                <a:ea typeface="Calibri"/>
                <a:cs typeface="Calibri"/>
                <a:sym typeface="Calibri"/>
              </a:rPr>
              <a:t>The overall goal of this project is to </a:t>
            </a:r>
            <a:r>
              <a:rPr lang="en-US" b="1" dirty="0">
                <a:latin typeface="Calibri"/>
                <a:ea typeface="Calibri"/>
                <a:cs typeface="Calibri"/>
                <a:sym typeface="Calibri"/>
              </a:rPr>
              <a:t>conduct a customer segmentation and to profile the resulting customer segments, </a:t>
            </a:r>
            <a:r>
              <a:rPr lang="en-US" dirty="0">
                <a:latin typeface="Calibri"/>
                <a:ea typeface="Calibri"/>
                <a:cs typeface="Calibri"/>
                <a:sym typeface="Calibri"/>
              </a:rPr>
              <a:t>which entails the identification of similar-within and dissimilar-across groups of customers, highlighting cross- segment retention differences (i.e., long-term customers vs. others).</a:t>
            </a:r>
            <a:endParaRPr dirty="0">
              <a:latin typeface="Calibri"/>
              <a:ea typeface="Calibri"/>
              <a:cs typeface="Calibri"/>
              <a:sym typeface="Calibri"/>
            </a:endParaRPr>
          </a:p>
          <a:p>
            <a:pPr marR="0" lvl="0" algn="l" rtl="0">
              <a:lnSpc>
                <a:spcPct val="100000"/>
              </a:lnSpc>
              <a:spcBef>
                <a:spcPts val="0"/>
              </a:spcBef>
              <a:spcAft>
                <a:spcPts val="0"/>
              </a:spcAft>
            </a:pPr>
            <a:endParaRPr sz="1200" dirty="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228600" y="59830"/>
            <a:ext cx="11963400" cy="713898"/>
          </a:xfrm>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sym typeface="Calibri"/>
              </a:rPr>
              <a:t>Segmentation and Profiling Project – Overview</a:t>
            </a:r>
            <a:endParaRPr sz="3200" dirty="0">
              <a:latin typeface="Calibri"/>
              <a:ea typeface="Calibri"/>
              <a:cs typeface="Calibri"/>
            </a:endParaRPr>
          </a:p>
        </p:txBody>
      </p:sp>
      <p:sp>
        <p:nvSpPr>
          <p:cNvPr id="8" name="TextBox 7">
            <a:extLst>
              <a:ext uri="{FF2B5EF4-FFF2-40B4-BE49-F238E27FC236}">
                <a16:creationId xmlns:a16="http://schemas.microsoft.com/office/drawing/2014/main" id="{DF403BC3-D4FF-BCBD-F4A9-B7966C14D641}"/>
              </a:ext>
            </a:extLst>
          </p:cNvPr>
          <p:cNvSpPr txBox="1"/>
          <p:nvPr/>
        </p:nvSpPr>
        <p:spPr>
          <a:xfrm>
            <a:off x="539431" y="1250599"/>
            <a:ext cx="10959642" cy="427860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5080">
              <a:lnSpc>
                <a:spcPct val="110000"/>
              </a:lnSpc>
              <a:spcBef>
                <a:spcPts val="5"/>
              </a:spcBef>
              <a:buSzPts val="2000"/>
              <a:defRPr>
                <a:latin typeface="Calibri"/>
                <a:ea typeface="Calibri"/>
                <a:cs typeface="Calibri"/>
              </a:defRPr>
            </a:lvl1pPr>
          </a:lstStyle>
          <a:p>
            <a:r>
              <a:rPr lang="en-US" dirty="0"/>
              <a:t>Assume that you are a marketing analytics manager for a telecommunications company and that you have been tasked with developing customer segmentation that can support effective, and economically sound, customer retention efforts. </a:t>
            </a:r>
          </a:p>
          <a:p>
            <a:endParaRPr lang="en-US" dirty="0"/>
          </a:p>
          <a:p>
            <a:r>
              <a:rPr lang="en-US" dirty="0"/>
              <a:t>To accomplish that goal, you need to take the following data analytical steps:</a:t>
            </a:r>
          </a:p>
          <a:p>
            <a:pPr marL="285750" indent="-285750">
              <a:buSzPct val="100000"/>
              <a:buFont typeface="Arial" panose="020B0604020202020204" pitchFamily="34" charset="0"/>
              <a:buChar char="•"/>
            </a:pPr>
            <a:r>
              <a:rPr lang="en-US" b="1" dirty="0">
                <a:solidFill>
                  <a:srgbClr val="0070C0"/>
                </a:solidFill>
              </a:rPr>
              <a:t>Carefully review all available data </a:t>
            </a:r>
            <a:r>
              <a:rPr lang="en-US" dirty="0"/>
              <a:t>(i.e., the contents of Customer Database), paying particular attention to distinct data types (e.g., product purchases, demographics, etc.), and </a:t>
            </a:r>
            <a:r>
              <a:rPr lang="en-US" b="1" dirty="0">
                <a:solidFill>
                  <a:srgbClr val="0070C0"/>
                </a:solidFill>
              </a:rPr>
              <a:t>identify specific variables you would like to use (more than three, less than all) </a:t>
            </a:r>
            <a:r>
              <a:rPr lang="en-US" dirty="0"/>
              <a:t>as the basis of your segmentation analysis – make sure to also consider any new variables or indicators you might have previously (Data Due Diligence Project) created, or consider creating new variables now it is important to be able to justify your choice(s)</a:t>
            </a:r>
          </a:p>
          <a:p>
            <a:pPr marL="285750" indent="-285750">
              <a:buSzPct val="100000"/>
              <a:buFont typeface="Arial" panose="020B0604020202020204" pitchFamily="34" charset="0"/>
              <a:buChar char="•"/>
            </a:pPr>
            <a:r>
              <a:rPr lang="en-US" b="1" dirty="0">
                <a:solidFill>
                  <a:srgbClr val="0070C0"/>
                </a:solidFill>
              </a:rPr>
              <a:t>Review the available clustering techniques and select two (2) distinct techniques </a:t>
            </a:r>
            <a:r>
              <a:rPr lang="en-US" dirty="0"/>
              <a:t>– justify your choices (i.e., why those techniques and not others)</a:t>
            </a:r>
          </a:p>
          <a:p>
            <a:pPr marL="285750" indent="-285750">
              <a:buSzPct val="100000"/>
              <a:buFont typeface="Arial" panose="020B0604020202020204" pitchFamily="34" charset="0"/>
              <a:buChar char="•"/>
            </a:pPr>
            <a:r>
              <a:rPr lang="en-US" b="1" dirty="0">
                <a:solidFill>
                  <a:srgbClr val="0070C0"/>
                </a:solidFill>
              </a:rPr>
              <a:t>Segment your customer base </a:t>
            </a:r>
            <a:r>
              <a:rPr lang="en-US" dirty="0"/>
              <a:t>using the two techniques you selected (above)</a:t>
            </a:r>
          </a:p>
          <a:p>
            <a:pPr marL="285750" indent="-285750">
              <a:buSzPct val="100000"/>
              <a:buFont typeface="Arial" panose="020B0604020202020204" pitchFamily="34" charset="0"/>
              <a:buChar char="•"/>
            </a:pPr>
            <a:r>
              <a:rPr lang="en-US" b="1" dirty="0">
                <a:solidFill>
                  <a:srgbClr val="0070C0"/>
                </a:solidFill>
              </a:rPr>
              <a:t>Evaluate the practical efficacy of your segmentation solutions </a:t>
            </a:r>
            <a:r>
              <a:rPr lang="en-US" dirty="0"/>
              <a:t>– conduct side-by-side comparison of the two sets of results, and select the solution that you would recommend being used; make sure to clearly justify your reasoning</a:t>
            </a:r>
          </a:p>
          <a:p>
            <a:pPr marL="285750" indent="-285750">
              <a:buSzPct val="100000"/>
              <a:buFont typeface="Arial" panose="020B0604020202020204" pitchFamily="34" charset="0"/>
              <a:buChar char="•"/>
            </a:pPr>
            <a:r>
              <a:rPr lang="en-US" dirty="0"/>
              <a:t>Using the solution, you chose above, group all customers into the created segments</a:t>
            </a:r>
          </a:p>
          <a:p>
            <a:pPr marL="285750" indent="-285750">
              <a:buSzPct val="100000"/>
              <a:buFont typeface="Arial" panose="020B0604020202020204" pitchFamily="34" charset="0"/>
              <a:buChar char="•"/>
            </a:pPr>
            <a:r>
              <a:rPr lang="en-US" b="1" dirty="0">
                <a:solidFill>
                  <a:srgbClr val="0070C0"/>
                </a:solidFill>
              </a:rPr>
              <a:t>Provide a detailed overview (i.e., the number of segments, cross-segment differences, segment- specific profiles, etc.) </a:t>
            </a:r>
            <a:r>
              <a:rPr lang="en-US" dirty="0"/>
              <a:t>of the selected segmentation results, expressly differentiating between ‘high’ and ‘low’ retention segments; make sure to provide sound justification for why you consider some segments to be ‘high retention’ while others to be ‘low retention’. Be quantitative when you can.</a:t>
            </a:r>
          </a:p>
          <a:p>
            <a:pPr marL="285750" indent="-285750">
              <a:buFont typeface="Arial" panose="020B0604020202020204" pitchFamily="34" charset="0"/>
              <a:buChar char="•"/>
            </a:pPr>
            <a:endParaRPr lang="en-US" dirty="0"/>
          </a:p>
          <a:p>
            <a:r>
              <a:rPr lang="en-US" dirty="0"/>
              <a:t>You may use R to perform the segmentation work, but </a:t>
            </a:r>
            <a:r>
              <a:rPr lang="en-US" b="1" dirty="0">
                <a:solidFill>
                  <a:srgbClr val="0070C0"/>
                </a:solidFill>
              </a:rPr>
              <a:t>Tableau</a:t>
            </a:r>
            <a:r>
              <a:rPr lang="en-US" dirty="0"/>
              <a:t> must be used to create visualizations</a:t>
            </a:r>
          </a:p>
        </p:txBody>
      </p:sp>
    </p:spTree>
    <p:extLst>
      <p:ext uri="{BB962C8B-B14F-4D97-AF65-F5344CB8AC3E}">
        <p14:creationId xmlns:p14="http://schemas.microsoft.com/office/powerpoint/2010/main" val="1433239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228600" y="59830"/>
            <a:ext cx="11963400" cy="713898"/>
          </a:xfrm>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sym typeface="Calibri"/>
              </a:rPr>
              <a:t>Segmentation and Profiling Project – Overview</a:t>
            </a:r>
            <a:endParaRPr sz="3200" dirty="0">
              <a:latin typeface="Calibri"/>
              <a:ea typeface="Calibri"/>
              <a:cs typeface="Calibri"/>
            </a:endParaRPr>
          </a:p>
        </p:txBody>
      </p:sp>
      <p:sp>
        <p:nvSpPr>
          <p:cNvPr id="8" name="TextBox 7">
            <a:extLst>
              <a:ext uri="{FF2B5EF4-FFF2-40B4-BE49-F238E27FC236}">
                <a16:creationId xmlns:a16="http://schemas.microsoft.com/office/drawing/2014/main" id="{DF403BC3-D4FF-BCBD-F4A9-B7966C14D641}"/>
              </a:ext>
            </a:extLst>
          </p:cNvPr>
          <p:cNvSpPr txBox="1"/>
          <p:nvPr/>
        </p:nvSpPr>
        <p:spPr>
          <a:xfrm>
            <a:off x="539431" y="1250599"/>
            <a:ext cx="10959642" cy="4278607"/>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5080">
              <a:lnSpc>
                <a:spcPct val="110000"/>
              </a:lnSpc>
              <a:spcBef>
                <a:spcPts val="5"/>
              </a:spcBef>
              <a:buSzPts val="2000"/>
              <a:defRPr>
                <a:latin typeface="Calibri"/>
                <a:ea typeface="Calibri"/>
                <a:cs typeface="Calibri"/>
              </a:defRPr>
            </a:lvl1pPr>
          </a:lstStyle>
          <a:p>
            <a:r>
              <a:rPr lang="en-US" dirty="0"/>
              <a:t>Assume that you are a marketing analytics manager for a telecommunications company and that you have been tasked with developing customer segmentation that can support effective, and economically sound, customer retention efforts. </a:t>
            </a:r>
          </a:p>
          <a:p>
            <a:endParaRPr lang="en-US" dirty="0"/>
          </a:p>
          <a:p>
            <a:r>
              <a:rPr lang="en-US" dirty="0"/>
              <a:t>To accomplish that goal, you need to take the following data analytical steps:</a:t>
            </a:r>
          </a:p>
          <a:p>
            <a:pPr marL="285750" indent="-285750">
              <a:buSzPct val="100000"/>
              <a:buFont typeface="Arial" panose="020B0604020202020204" pitchFamily="34" charset="0"/>
              <a:buChar char="•"/>
            </a:pPr>
            <a:r>
              <a:rPr lang="en-US" b="1" dirty="0">
                <a:solidFill>
                  <a:srgbClr val="0070C0"/>
                </a:solidFill>
              </a:rPr>
              <a:t>Carefully review all available data </a:t>
            </a:r>
            <a:r>
              <a:rPr lang="en-US" dirty="0"/>
              <a:t>(i.e., the contents of Customer Database), paying particular attention to distinct data types (e.g., product purchases, demographics, etc.), and </a:t>
            </a:r>
            <a:r>
              <a:rPr lang="en-US" b="1" dirty="0">
                <a:solidFill>
                  <a:srgbClr val="0070C0"/>
                </a:solidFill>
              </a:rPr>
              <a:t>identify specific variables you would like to use (more than three, less than all) </a:t>
            </a:r>
            <a:r>
              <a:rPr lang="en-US" dirty="0"/>
              <a:t>as the basis of your segmentation analysis – make sure to also consider any new variables or indicators you might have previously (Data Due Diligence Project) created, or consider creating new variables now it is important to be able to justify your choice(s)</a:t>
            </a:r>
          </a:p>
          <a:p>
            <a:pPr marL="285750" indent="-285750">
              <a:buSzPct val="100000"/>
              <a:buFont typeface="Arial" panose="020B0604020202020204" pitchFamily="34" charset="0"/>
              <a:buChar char="•"/>
            </a:pPr>
            <a:r>
              <a:rPr lang="en-US" b="1" dirty="0">
                <a:solidFill>
                  <a:srgbClr val="0070C0"/>
                </a:solidFill>
              </a:rPr>
              <a:t>Review the available clustering techniques and select two (2) distinct techniques </a:t>
            </a:r>
            <a:r>
              <a:rPr lang="en-US" dirty="0"/>
              <a:t>– justify your choices (i.e., why those techniques and not others)</a:t>
            </a:r>
          </a:p>
          <a:p>
            <a:pPr marL="285750" indent="-285750">
              <a:buSzPct val="100000"/>
              <a:buFont typeface="Arial" panose="020B0604020202020204" pitchFamily="34" charset="0"/>
              <a:buChar char="•"/>
            </a:pPr>
            <a:r>
              <a:rPr lang="en-US" b="1" dirty="0">
                <a:solidFill>
                  <a:srgbClr val="0070C0"/>
                </a:solidFill>
              </a:rPr>
              <a:t>Segment your customer base </a:t>
            </a:r>
            <a:r>
              <a:rPr lang="en-US" dirty="0"/>
              <a:t>using the two techniques you selected (above)</a:t>
            </a:r>
          </a:p>
          <a:p>
            <a:pPr marL="285750" indent="-285750">
              <a:buSzPct val="100000"/>
              <a:buFont typeface="Arial" panose="020B0604020202020204" pitchFamily="34" charset="0"/>
              <a:buChar char="•"/>
            </a:pPr>
            <a:r>
              <a:rPr lang="en-US" b="1" dirty="0">
                <a:solidFill>
                  <a:srgbClr val="0070C0"/>
                </a:solidFill>
              </a:rPr>
              <a:t>Evaluate the practical efficacy of your segmentation solutions </a:t>
            </a:r>
            <a:r>
              <a:rPr lang="en-US" dirty="0"/>
              <a:t>– conduct side-by-side comparison of the two sets of results, and select the solution that you would recommend being used; make sure to clearly justify your reasoning</a:t>
            </a:r>
          </a:p>
          <a:p>
            <a:pPr marL="285750" indent="-285750">
              <a:buSzPct val="100000"/>
              <a:buFont typeface="Arial" panose="020B0604020202020204" pitchFamily="34" charset="0"/>
              <a:buChar char="•"/>
            </a:pPr>
            <a:r>
              <a:rPr lang="en-US" dirty="0"/>
              <a:t>Using the solution, you chose above, group all customers into the created segments</a:t>
            </a:r>
          </a:p>
          <a:p>
            <a:pPr marL="285750" indent="-285750">
              <a:buSzPct val="100000"/>
              <a:buFont typeface="Arial" panose="020B0604020202020204" pitchFamily="34" charset="0"/>
              <a:buChar char="•"/>
            </a:pPr>
            <a:r>
              <a:rPr lang="en-US" b="1" dirty="0">
                <a:solidFill>
                  <a:srgbClr val="0070C0"/>
                </a:solidFill>
              </a:rPr>
              <a:t>Provide a detailed overview (i.e., the number of segments, cross-segment differences, segment- specific profiles, etc.) </a:t>
            </a:r>
            <a:r>
              <a:rPr lang="en-US" dirty="0"/>
              <a:t>of the selected segmentation results, expressly differentiating between ‘high’ and ‘low’ retention segments; make sure to provide sound justification for why you consider some segments to be ‘high retention’ while others to be ‘low retention’. Be quantitative when you can.</a:t>
            </a:r>
          </a:p>
          <a:p>
            <a:pPr marL="285750" indent="-285750">
              <a:buFont typeface="Arial" panose="020B0604020202020204" pitchFamily="34" charset="0"/>
              <a:buChar char="•"/>
            </a:pPr>
            <a:endParaRPr lang="en-US" dirty="0"/>
          </a:p>
          <a:p>
            <a:r>
              <a:rPr lang="en-US" dirty="0"/>
              <a:t>You may use R to perform the segmentation work, but </a:t>
            </a:r>
            <a:r>
              <a:rPr lang="en-US" b="1" dirty="0">
                <a:solidFill>
                  <a:srgbClr val="0070C0"/>
                </a:solidFill>
              </a:rPr>
              <a:t>Tableau</a:t>
            </a:r>
            <a:r>
              <a:rPr lang="en-US" dirty="0"/>
              <a:t> must be used to create visualizations</a:t>
            </a:r>
          </a:p>
        </p:txBody>
      </p:sp>
    </p:spTree>
    <p:extLst>
      <p:ext uri="{BB962C8B-B14F-4D97-AF65-F5344CB8AC3E}">
        <p14:creationId xmlns:p14="http://schemas.microsoft.com/office/powerpoint/2010/main" val="120453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228600" y="59830"/>
            <a:ext cx="11963400" cy="713898"/>
          </a:xfrm>
          <a:prstGeom prst="rect">
            <a:avLst/>
          </a:prstGeom>
          <a:noFill/>
          <a:ln>
            <a:noFill/>
          </a:ln>
        </p:spPr>
        <p:txBody>
          <a:bodyPr spcFirstLastPara="1" wrap="square" lIns="0" tIns="12050" rIns="0" bIns="0" anchor="t" anchorCtr="0">
            <a:spAutoFit/>
          </a:bodyPr>
          <a:lstStyle/>
          <a:p>
            <a:pPr>
              <a:lnSpc>
                <a:spcPct val="114107"/>
              </a:lnSpc>
            </a:pPr>
            <a:r>
              <a:rPr lang="en-US" sz="3200" dirty="0">
                <a:latin typeface="Calibri"/>
                <a:ea typeface="Calibri"/>
                <a:cs typeface="Calibri"/>
                <a:sym typeface="Calibri"/>
              </a:rPr>
              <a:t>Segmentation and Profiling Project – Overview</a:t>
            </a:r>
            <a:endParaRPr sz="3200" dirty="0">
              <a:latin typeface="Calibri"/>
              <a:ea typeface="Calibri"/>
              <a:cs typeface="Calibri"/>
            </a:endParaRPr>
          </a:p>
        </p:txBody>
      </p:sp>
      <p:sp>
        <p:nvSpPr>
          <p:cNvPr id="8" name="TextBox 7">
            <a:extLst>
              <a:ext uri="{FF2B5EF4-FFF2-40B4-BE49-F238E27FC236}">
                <a16:creationId xmlns:a16="http://schemas.microsoft.com/office/drawing/2014/main" id="{DF403BC3-D4FF-BCBD-F4A9-B7966C14D641}"/>
              </a:ext>
            </a:extLst>
          </p:cNvPr>
          <p:cNvSpPr txBox="1"/>
          <p:nvPr/>
        </p:nvSpPr>
        <p:spPr>
          <a:xfrm>
            <a:off x="842038" y="1770294"/>
            <a:ext cx="5150900" cy="2828980"/>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5080">
              <a:lnSpc>
                <a:spcPct val="110000"/>
              </a:lnSpc>
              <a:spcBef>
                <a:spcPts val="5"/>
              </a:spcBef>
              <a:buSzPts val="2000"/>
              <a:defRPr>
                <a:latin typeface="Calibri"/>
                <a:ea typeface="Calibri"/>
                <a:cs typeface="Calibri"/>
              </a:defRPr>
            </a:lvl1pPr>
          </a:lstStyle>
          <a:p>
            <a:r>
              <a:rPr lang="en-US" sz="2000" b="1" dirty="0">
                <a:latin typeface="Calibri" panose="020F0502020204030204" pitchFamily="34" charset="0"/>
                <a:ea typeface="Calibri" panose="020F0502020204030204" pitchFamily="34" charset="0"/>
                <a:cs typeface="Calibri" panose="020F0502020204030204" pitchFamily="34" charset="0"/>
              </a:rPr>
              <a:t>Content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Summary of the Findings: 2-3-page of key findings and recommendations (at the front of your report)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 detailed technical section including (7-10 pages):</a:t>
            </a:r>
          </a:p>
          <a:p>
            <a:pPr marL="45720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Description of the methodology you used to create and select the specific segmentation solution.</a:t>
            </a:r>
          </a:p>
          <a:p>
            <a:pPr marL="45720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Detailed findings (i.e., detailed customer profiles of individual segments)</a:t>
            </a:r>
          </a:p>
          <a:p>
            <a:pPr marL="45720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Depictions of the individual customer segments/profiles created in Tableau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Appendix: Any additional details that you found worthwhile but did not include in other sections.</a:t>
            </a:r>
          </a:p>
        </p:txBody>
      </p:sp>
      <p:sp>
        <p:nvSpPr>
          <p:cNvPr id="2" name="TextBox 1">
            <a:extLst>
              <a:ext uri="{FF2B5EF4-FFF2-40B4-BE49-F238E27FC236}">
                <a16:creationId xmlns:a16="http://schemas.microsoft.com/office/drawing/2014/main" id="{04029A6E-0D5A-4C0B-7CFB-3E0C7F175C10}"/>
              </a:ext>
            </a:extLst>
          </p:cNvPr>
          <p:cNvSpPr txBox="1"/>
          <p:nvPr/>
        </p:nvSpPr>
        <p:spPr>
          <a:xfrm>
            <a:off x="6683672" y="1770294"/>
            <a:ext cx="5150900" cy="2958246"/>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5080">
              <a:lnSpc>
                <a:spcPct val="110000"/>
              </a:lnSpc>
              <a:spcBef>
                <a:spcPts val="5"/>
              </a:spcBef>
              <a:buSzPts val="2000"/>
              <a:defRPr>
                <a:latin typeface="Calibri"/>
                <a:ea typeface="Calibri"/>
                <a:cs typeface="Calibri"/>
              </a:defRPr>
            </a:lvl1pPr>
          </a:lstStyle>
          <a:p>
            <a:r>
              <a:rPr lang="en-US" sz="2000" b="1" dirty="0">
                <a:latin typeface="Calibri" panose="020F0502020204030204" pitchFamily="34" charset="0"/>
                <a:ea typeface="Calibri" panose="020F0502020204030204" pitchFamily="34" charset="0"/>
                <a:cs typeface="Calibri" panose="020F0502020204030204" pitchFamily="34" charset="0"/>
              </a:rPr>
              <a:t>Format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Length: No more than 10 single-spaced pages (excluding any appendices, title pages,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Use Calibri, 10-pt font throughout.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Use clear headings, sections, bullets,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 as appropriate.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Small blocks of code can be included in the appendix if they improve clarity. Do not include large blocks of code in your report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Output tables should be cleanly formatted and easy to read. Do not copy and paste directly from console output.</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Plots from Tableau can be added to the report through screenshots or image exports.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Format: </a:t>
            </a:r>
            <a:r>
              <a:rPr lang="en-US" dirty="0" err="1">
                <a:latin typeface="Calibri" panose="020F0502020204030204" pitchFamily="34" charset="0"/>
                <a:ea typeface="Calibri" panose="020F0502020204030204" pitchFamily="34" charset="0"/>
                <a:cs typeface="Calibri" panose="020F0502020204030204" pitchFamily="34" charset="0"/>
              </a:rPr>
              <a:t>PDF'ed</a:t>
            </a:r>
            <a:r>
              <a:rPr lang="en-US" dirty="0">
                <a:latin typeface="Calibri" panose="020F0502020204030204" pitchFamily="34" charset="0"/>
                <a:ea typeface="Calibri" panose="020F0502020204030204" pitchFamily="34" charset="0"/>
                <a:cs typeface="Calibri" panose="020F0502020204030204" pitchFamily="34" charset="0"/>
              </a:rPr>
              <a:t> MS Word.</a:t>
            </a:r>
          </a:p>
        </p:txBody>
      </p:sp>
    </p:spTree>
    <p:extLst>
      <p:ext uri="{BB962C8B-B14F-4D97-AF65-F5344CB8AC3E}">
        <p14:creationId xmlns:p14="http://schemas.microsoft.com/office/powerpoint/2010/main" val="1878635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2"/>
          <p:cNvSpPr txBox="1">
            <a:spLocks noGrp="1"/>
          </p:cNvSpPr>
          <p:nvPr>
            <p:ph type="title" idx="4294967295"/>
          </p:nvPr>
        </p:nvSpPr>
        <p:spPr>
          <a:xfrm>
            <a:off x="228600" y="60325"/>
            <a:ext cx="11963400" cy="1114531"/>
          </a:xfrm>
          <a:prstGeom prst="rect">
            <a:avLst/>
          </a:prstGeom>
          <a:noFill/>
          <a:ln>
            <a:noFill/>
          </a:ln>
        </p:spPr>
        <p:txBody>
          <a:bodyPr spcFirstLastPara="1" wrap="square" lIns="0" tIns="116200" rIns="0" bIns="0" anchor="t" anchorCtr="0">
            <a:spAutoFit/>
          </a:bodyPr>
          <a:lstStyle/>
          <a:p>
            <a:pPr marL="12700" marR="5080" lvl="0" indent="0" algn="l" rtl="0">
              <a:lnSpc>
                <a:spcPct val="108000"/>
              </a:lnSpc>
              <a:spcBef>
                <a:spcPts val="0"/>
              </a:spcBef>
              <a:spcAft>
                <a:spcPts val="0"/>
              </a:spcAft>
              <a:buNone/>
            </a:pPr>
            <a:endParaRPr sz="6000" dirty="0">
              <a:latin typeface="Calibri"/>
              <a:ea typeface="Calibri"/>
              <a:cs typeface="Calibri"/>
              <a:sym typeface="Calibri"/>
            </a:endParaRPr>
          </a:p>
        </p:txBody>
      </p:sp>
      <p:sp>
        <p:nvSpPr>
          <p:cNvPr id="2" name="Title 4">
            <a:extLst>
              <a:ext uri="{FF2B5EF4-FFF2-40B4-BE49-F238E27FC236}">
                <a16:creationId xmlns:a16="http://schemas.microsoft.com/office/drawing/2014/main" id="{D27E3BD3-5CC6-7BB2-ADB4-03A1CD4195AB}"/>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Segmentation	</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2E027D68-9B73-B539-2B9F-E06174B22CCB}"/>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Overview</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2077</TotalTime>
  <Words>3104</Words>
  <Application>Microsoft Office PowerPoint</Application>
  <PresentationFormat>Widescreen</PresentationFormat>
  <Paragraphs>479</Paragraphs>
  <Slides>31</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Meiryo UI</vt:lpstr>
      <vt:lpstr>Söhne</vt:lpstr>
      <vt:lpstr>Arial Narrow</vt:lpstr>
      <vt:lpstr>Arial</vt:lpstr>
      <vt:lpstr>Calibri</vt:lpstr>
      <vt:lpstr>Noto Sans Symbols</vt:lpstr>
      <vt:lpstr>Segoe UI Black</vt:lpstr>
      <vt:lpstr>Times New Roman</vt:lpstr>
      <vt:lpstr>Carlito</vt:lpstr>
      <vt:lpstr>Courier New</vt:lpstr>
      <vt:lpstr>Office Theme</vt:lpstr>
      <vt:lpstr>PowerPoint Presentation</vt:lpstr>
      <vt:lpstr>PowerPoint Presentation</vt:lpstr>
      <vt:lpstr>Course Roadmap &amp; Assignments</vt:lpstr>
      <vt:lpstr>PowerPoint Presentation</vt:lpstr>
      <vt:lpstr>Segmentation and Profiling Project – Overview</vt:lpstr>
      <vt:lpstr>Segmentation and Profiling Project – Overview</vt:lpstr>
      <vt:lpstr>Segmentation and Profiling Project – Overview</vt:lpstr>
      <vt:lpstr>Segmentation and Profiling Project – Overview</vt:lpstr>
      <vt:lpstr>PowerPoint Presentation</vt:lpstr>
      <vt:lpstr>PowerPoint Presentation</vt:lpstr>
      <vt:lpstr>An Effective Segmentation Solution Has Various Components Marketing Example</vt:lpstr>
      <vt:lpstr>Segmentation Methodology</vt:lpstr>
      <vt:lpstr>Unsupervised Segmentation Process</vt:lpstr>
      <vt:lpstr>Supervised Segmentation Process</vt:lpstr>
      <vt:lpstr>Rule Based Segmentation</vt:lpstr>
      <vt:lpstr>Segmentation Best Practices</vt:lpstr>
      <vt:lpstr>PowerPoint Presentation</vt:lpstr>
      <vt:lpstr>Summarize the Segments that Are Identified</vt:lpstr>
      <vt:lpstr>Create Segment Summary</vt:lpstr>
      <vt:lpstr>Detailed Segment Profile Examples</vt:lpstr>
      <vt:lpstr>PowerPoint Presentation</vt:lpstr>
      <vt:lpstr>Shiny</vt:lpstr>
      <vt:lpstr>Shiny: Getting Started</vt:lpstr>
      <vt:lpstr>First Example - Old Faithful</vt:lpstr>
      <vt:lpstr>Introduction to Parameters In Tableau</vt:lpstr>
      <vt:lpstr>Input and Outputs in UI Code</vt:lpstr>
      <vt:lpstr>Input and Outputs in UI Code</vt:lpstr>
      <vt:lpstr>Links between Inputs and Outputs (UI and Server)</vt:lpstr>
      <vt:lpstr>PowerPoint Presentation</vt:lpstr>
      <vt:lpstr>Hosting a Shiny App</vt:lpstr>
      <vt:lpstr>Shiny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Dupin, Michael</cp:lastModifiedBy>
  <cp:revision>6</cp:revision>
  <dcterms:modified xsi:type="dcterms:W3CDTF">2024-04-11T22:59:54Z</dcterms:modified>
</cp:coreProperties>
</file>